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8"/>
  </p:notesMasterIdLst>
  <p:sldIdLst>
    <p:sldId id="269" r:id="rId2"/>
    <p:sldId id="270" r:id="rId3"/>
    <p:sldId id="286" r:id="rId4"/>
    <p:sldId id="278" r:id="rId5"/>
    <p:sldId id="300" r:id="rId6"/>
    <p:sldId id="301" r:id="rId7"/>
    <p:sldId id="302" r:id="rId8"/>
    <p:sldId id="303" r:id="rId9"/>
    <p:sldId id="304" r:id="rId10"/>
    <p:sldId id="331" r:id="rId11"/>
    <p:sldId id="305" r:id="rId12"/>
    <p:sldId id="306" r:id="rId13"/>
    <p:sldId id="307" r:id="rId14"/>
    <p:sldId id="284" r:id="rId15"/>
    <p:sldId id="285" r:id="rId16"/>
    <p:sldId id="287" r:id="rId17"/>
    <p:sldId id="273" r:id="rId18"/>
    <p:sldId id="280" r:id="rId19"/>
    <p:sldId id="310" r:id="rId20"/>
    <p:sldId id="311" r:id="rId21"/>
    <p:sldId id="288" r:id="rId22"/>
    <p:sldId id="281" r:id="rId23"/>
    <p:sldId id="290" r:id="rId24"/>
    <p:sldId id="308" r:id="rId25"/>
    <p:sldId id="289" r:id="rId26"/>
    <p:sldId id="309" r:id="rId27"/>
    <p:sldId id="292" r:id="rId28"/>
    <p:sldId id="293" r:id="rId29"/>
    <p:sldId id="294" r:id="rId30"/>
    <p:sldId id="295" r:id="rId31"/>
    <p:sldId id="296" r:id="rId32"/>
    <p:sldId id="297" r:id="rId33"/>
    <p:sldId id="298" r:id="rId34"/>
    <p:sldId id="299" r:id="rId35"/>
    <p:sldId id="274" r:id="rId36"/>
    <p:sldId id="282" r:id="rId37"/>
    <p:sldId id="276" r:id="rId38"/>
    <p:sldId id="313" r:id="rId39"/>
    <p:sldId id="330" r:id="rId40"/>
    <p:sldId id="314" r:id="rId41"/>
    <p:sldId id="315" r:id="rId42"/>
    <p:sldId id="316" r:id="rId43"/>
    <p:sldId id="317" r:id="rId44"/>
    <p:sldId id="318" r:id="rId45"/>
    <p:sldId id="312" r:id="rId46"/>
    <p:sldId id="319" r:id="rId47"/>
    <p:sldId id="320" r:id="rId48"/>
    <p:sldId id="321" r:id="rId49"/>
    <p:sldId id="322" r:id="rId50"/>
    <p:sldId id="323" r:id="rId51"/>
    <p:sldId id="324" r:id="rId52"/>
    <p:sldId id="325" r:id="rId53"/>
    <p:sldId id="326" r:id="rId54"/>
    <p:sldId id="327" r:id="rId55"/>
    <p:sldId id="328" r:id="rId56"/>
    <p:sldId id="329" r:id="rId5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03" autoAdjust="0"/>
    <p:restoredTop sz="94660"/>
  </p:normalViewPr>
  <p:slideViewPr>
    <p:cSldViewPr>
      <p:cViewPr varScale="1">
        <p:scale>
          <a:sx n="110" d="100"/>
          <a:sy n="110" d="100"/>
        </p:scale>
        <p:origin x="1602" y="108"/>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E910B-4804-4203-BA40-19517A278D6B}" type="doc">
      <dgm:prSet loTypeId="urn:microsoft.com/office/officeart/2005/8/layout/target1" loCatId="relationship" qsTypeId="urn:microsoft.com/office/officeart/2005/8/quickstyle/simple1" qsCatId="simple" csTypeId="urn:microsoft.com/office/officeart/2005/8/colors/colorful5" csCatId="colorful" phldr="1"/>
      <dgm:spPr/>
    </dgm:pt>
    <dgm:pt modelId="{863337AD-45C9-4DA8-8A63-1815E0F23844}">
      <dgm:prSet phldrT="[טקסט]" custT="1"/>
      <dgm:spPr/>
      <dgm:t>
        <a:bodyPr/>
        <a:lstStyle/>
        <a:p>
          <a:pPr algn="r"/>
          <a:r>
            <a:rPr lang="he-IL" sz="2000" b="1" dirty="0" smtClean="0"/>
            <a:t>היערכות לקראת רעידות אדמה</a:t>
          </a:r>
          <a:endParaRPr lang="en-US" sz="2000" b="1" dirty="0"/>
        </a:p>
      </dgm:t>
    </dgm:pt>
    <dgm:pt modelId="{AD8866A2-55A7-4A87-9D22-3ECE6817E2D3}" type="parTrans" cxnId="{49FB80F1-C479-464D-A1F0-15272C2E1D89}">
      <dgm:prSet/>
      <dgm:spPr/>
      <dgm:t>
        <a:bodyPr/>
        <a:lstStyle/>
        <a:p>
          <a:endParaRPr lang="en-US"/>
        </a:p>
      </dgm:t>
    </dgm:pt>
    <dgm:pt modelId="{3D871A60-F2F8-4780-96CF-B0CD1CA524E8}" type="sibTrans" cxnId="{49FB80F1-C479-464D-A1F0-15272C2E1D89}">
      <dgm:prSet/>
      <dgm:spPr/>
      <dgm:t>
        <a:bodyPr/>
        <a:lstStyle/>
        <a:p>
          <a:endParaRPr lang="en-US"/>
        </a:p>
      </dgm:t>
    </dgm:pt>
    <dgm:pt modelId="{DA47A4EA-EA47-4EFD-BEE9-F34252360474}">
      <dgm:prSet phldrT="[טקסט]" custT="1"/>
      <dgm:spPr/>
      <dgm:t>
        <a:bodyPr/>
        <a:lstStyle/>
        <a:p>
          <a:pPr algn="r"/>
          <a:r>
            <a:rPr lang="he-IL" sz="2000" b="1" dirty="0" smtClean="0"/>
            <a:t>רעידת אדמה בארץ ישראל</a:t>
          </a:r>
          <a:endParaRPr lang="en-US" sz="2000" b="1" dirty="0"/>
        </a:p>
      </dgm:t>
    </dgm:pt>
    <dgm:pt modelId="{197A4B57-1E49-411D-9CF9-96A8E4B86449}" type="parTrans" cxnId="{6C223FF8-13C4-4465-B2F8-CF5F5D580A3B}">
      <dgm:prSet/>
      <dgm:spPr/>
      <dgm:t>
        <a:bodyPr/>
        <a:lstStyle/>
        <a:p>
          <a:endParaRPr lang="en-US"/>
        </a:p>
      </dgm:t>
    </dgm:pt>
    <dgm:pt modelId="{5624C734-92E0-44B5-8E37-5F9A514369FE}" type="sibTrans" cxnId="{6C223FF8-13C4-4465-B2F8-CF5F5D580A3B}">
      <dgm:prSet/>
      <dgm:spPr/>
      <dgm:t>
        <a:bodyPr/>
        <a:lstStyle/>
        <a:p>
          <a:endParaRPr lang="en-US"/>
        </a:p>
      </dgm:t>
    </dgm:pt>
    <dgm:pt modelId="{EF95247E-50A6-4893-BB41-4F987FBE1C1A}">
      <dgm:prSet phldrT="[טקסט]" custT="1"/>
      <dgm:spPr/>
      <dgm:t>
        <a:bodyPr/>
        <a:lstStyle/>
        <a:p>
          <a:pPr algn="r"/>
          <a:r>
            <a:rPr lang="he-IL" sz="2000" b="1" dirty="0" smtClean="0"/>
            <a:t>רעידות אדמה כתופעת טבע קשר בין רעידות אדמה </a:t>
          </a:r>
          <a:r>
            <a:rPr lang="he-IL" sz="2000" b="1" dirty="0" err="1" smtClean="0"/>
            <a:t>וטקטוניקת</a:t>
          </a:r>
          <a:r>
            <a:rPr lang="he-IL" sz="2000" b="1" dirty="0" smtClean="0"/>
            <a:t> הלוחות</a:t>
          </a:r>
          <a:endParaRPr lang="en-US" sz="2000" b="1" dirty="0"/>
        </a:p>
      </dgm:t>
    </dgm:pt>
    <dgm:pt modelId="{6DF094F1-0FB1-4C9A-B2A2-A0129D8A0E46}" type="parTrans" cxnId="{8D9847A5-7BE0-42E3-B5AB-EA08C6F8C598}">
      <dgm:prSet/>
      <dgm:spPr/>
      <dgm:t>
        <a:bodyPr/>
        <a:lstStyle/>
        <a:p>
          <a:endParaRPr lang="en-US"/>
        </a:p>
      </dgm:t>
    </dgm:pt>
    <dgm:pt modelId="{81D40FD1-60FD-4F89-B602-C4BE06326F59}" type="sibTrans" cxnId="{8D9847A5-7BE0-42E3-B5AB-EA08C6F8C598}">
      <dgm:prSet/>
      <dgm:spPr/>
      <dgm:t>
        <a:bodyPr/>
        <a:lstStyle/>
        <a:p>
          <a:endParaRPr lang="en-US"/>
        </a:p>
      </dgm:t>
    </dgm:pt>
    <dgm:pt modelId="{8DE36153-CC56-467C-9A85-8BEA64962BF9}" type="pres">
      <dgm:prSet presAssocID="{294E910B-4804-4203-BA40-19517A278D6B}" presName="composite" presStyleCnt="0">
        <dgm:presLayoutVars>
          <dgm:chMax val="5"/>
          <dgm:dir/>
          <dgm:resizeHandles val="exact"/>
        </dgm:presLayoutVars>
      </dgm:prSet>
      <dgm:spPr/>
    </dgm:pt>
    <dgm:pt modelId="{2A6869CB-0C52-4345-A0B5-5F6985DB99BA}" type="pres">
      <dgm:prSet presAssocID="{863337AD-45C9-4DA8-8A63-1815E0F23844}" presName="circle1" presStyleLbl="lnNode1" presStyleIdx="0" presStyleCnt="3" custScaleX="132502" custScaleY="134535"/>
      <dgm:spPr/>
    </dgm:pt>
    <dgm:pt modelId="{9E902FD3-CD7E-4C21-9F47-6BDFF0229B33}" type="pres">
      <dgm:prSet presAssocID="{863337AD-45C9-4DA8-8A63-1815E0F23844}" presName="text1" presStyleLbl="revTx" presStyleIdx="0" presStyleCnt="3" custScaleX="46381" custScaleY="89829" custLinFactX="-92400" custLinFactY="100000" custLinFactNeighborX="-100000" custLinFactNeighborY="135715">
        <dgm:presLayoutVars>
          <dgm:bulletEnabled val="1"/>
        </dgm:presLayoutVars>
      </dgm:prSet>
      <dgm:spPr/>
      <dgm:t>
        <a:bodyPr/>
        <a:lstStyle/>
        <a:p>
          <a:endParaRPr lang="en-US"/>
        </a:p>
      </dgm:t>
    </dgm:pt>
    <dgm:pt modelId="{F76F6386-F46D-4DAC-9BB8-6A7827A1283C}" type="pres">
      <dgm:prSet presAssocID="{863337AD-45C9-4DA8-8A63-1815E0F23844}" presName="line1" presStyleLbl="callout" presStyleIdx="0" presStyleCnt="6"/>
      <dgm:spPr>
        <a:ln>
          <a:noFill/>
        </a:ln>
      </dgm:spPr>
    </dgm:pt>
    <dgm:pt modelId="{6211CD13-4221-41DE-BD8E-3D8AC65474D1}" type="pres">
      <dgm:prSet presAssocID="{863337AD-45C9-4DA8-8A63-1815E0F23844}" presName="d1" presStyleLbl="callout" presStyleIdx="1" presStyleCnt="6"/>
      <dgm:spPr>
        <a:ln>
          <a:noFill/>
        </a:ln>
      </dgm:spPr>
    </dgm:pt>
    <dgm:pt modelId="{266C4B63-BB6A-4DE4-8E4E-85B4E14EB0B7}" type="pres">
      <dgm:prSet presAssocID="{DA47A4EA-EA47-4EFD-BEE9-F34252360474}" presName="circle2" presStyleLbl="lnNode1" presStyleIdx="1" presStyleCnt="3"/>
      <dgm:spPr/>
    </dgm:pt>
    <dgm:pt modelId="{46FC3F2D-5DA4-4DFB-87ED-07C733B782BC}" type="pres">
      <dgm:prSet presAssocID="{DA47A4EA-EA47-4EFD-BEE9-F34252360474}" presName="text2" presStyleLbl="revTx" presStyleIdx="1" presStyleCnt="3" custScaleX="96588" custScaleY="88708" custLinFactX="-88369" custLinFactNeighborX="-100000" custLinFactNeighborY="75501">
        <dgm:presLayoutVars>
          <dgm:bulletEnabled val="1"/>
        </dgm:presLayoutVars>
      </dgm:prSet>
      <dgm:spPr/>
      <dgm:t>
        <a:bodyPr/>
        <a:lstStyle/>
        <a:p>
          <a:endParaRPr lang="en-US"/>
        </a:p>
      </dgm:t>
    </dgm:pt>
    <dgm:pt modelId="{156600B5-8AA8-4574-9F59-13A3923A86F5}" type="pres">
      <dgm:prSet presAssocID="{DA47A4EA-EA47-4EFD-BEE9-F34252360474}" presName="line2" presStyleLbl="callout" presStyleIdx="2" presStyleCnt="6"/>
      <dgm:spPr>
        <a:ln>
          <a:noFill/>
        </a:ln>
      </dgm:spPr>
    </dgm:pt>
    <dgm:pt modelId="{1B31B74D-19E3-4F9A-863A-6ED58A4426AC}" type="pres">
      <dgm:prSet presAssocID="{DA47A4EA-EA47-4EFD-BEE9-F34252360474}" presName="d2" presStyleLbl="callout" presStyleIdx="3" presStyleCnt="6"/>
      <dgm:spPr>
        <a:ln>
          <a:noFill/>
        </a:ln>
      </dgm:spPr>
    </dgm:pt>
    <dgm:pt modelId="{C2866633-46C4-455C-874A-6EEB5D8CC2F9}" type="pres">
      <dgm:prSet presAssocID="{EF95247E-50A6-4893-BB41-4F987FBE1C1A}" presName="circle3" presStyleLbl="lnNode1" presStyleIdx="2" presStyleCnt="3" custScaleX="92975" custScaleY="96964" custLinFactNeighborX="946" custLinFactNeighborY="160"/>
      <dgm:spPr/>
    </dgm:pt>
    <dgm:pt modelId="{B9D03B3B-2CAC-485E-8650-72183EF84EDC}" type="pres">
      <dgm:prSet presAssocID="{EF95247E-50A6-4893-BB41-4F987FBE1C1A}" presName="text3" presStyleLbl="revTx" presStyleIdx="2" presStyleCnt="3" custScaleX="108092" custScaleY="64906" custLinFactX="-92800" custLinFactNeighborX="-100000" custLinFactNeighborY="-85887">
        <dgm:presLayoutVars>
          <dgm:bulletEnabled val="1"/>
        </dgm:presLayoutVars>
      </dgm:prSet>
      <dgm:spPr/>
      <dgm:t>
        <a:bodyPr/>
        <a:lstStyle/>
        <a:p>
          <a:endParaRPr lang="en-US"/>
        </a:p>
      </dgm:t>
    </dgm:pt>
    <dgm:pt modelId="{C8DA28F1-F524-4B8F-BE12-C9F82BF28888}" type="pres">
      <dgm:prSet presAssocID="{EF95247E-50A6-4893-BB41-4F987FBE1C1A}" presName="line3" presStyleLbl="callout" presStyleIdx="4" presStyleCnt="6"/>
      <dgm:spPr>
        <a:ln>
          <a:noFill/>
        </a:ln>
      </dgm:spPr>
    </dgm:pt>
    <dgm:pt modelId="{08E2D365-5E81-4221-B803-304EFF6BC80A}" type="pres">
      <dgm:prSet presAssocID="{EF95247E-50A6-4893-BB41-4F987FBE1C1A}" presName="d3" presStyleLbl="callout" presStyleIdx="5" presStyleCnt="6" custScaleX="406051" custScaleY="32114"/>
      <dgm:spPr>
        <a:ln>
          <a:noFill/>
        </a:ln>
      </dgm:spPr>
    </dgm:pt>
  </dgm:ptLst>
  <dgm:cxnLst>
    <dgm:cxn modelId="{E867B04A-1094-4C81-BC55-7010F9FA38A3}" type="presOf" srcId="{EF95247E-50A6-4893-BB41-4F987FBE1C1A}" destId="{B9D03B3B-2CAC-485E-8650-72183EF84EDC}" srcOrd="0" destOrd="0" presId="urn:microsoft.com/office/officeart/2005/8/layout/target1"/>
    <dgm:cxn modelId="{8277F84D-7A1B-480A-96D7-412A4E75A3A1}" type="presOf" srcId="{DA47A4EA-EA47-4EFD-BEE9-F34252360474}" destId="{46FC3F2D-5DA4-4DFB-87ED-07C733B782BC}" srcOrd="0" destOrd="0" presId="urn:microsoft.com/office/officeart/2005/8/layout/target1"/>
    <dgm:cxn modelId="{6C223FF8-13C4-4465-B2F8-CF5F5D580A3B}" srcId="{294E910B-4804-4203-BA40-19517A278D6B}" destId="{DA47A4EA-EA47-4EFD-BEE9-F34252360474}" srcOrd="1" destOrd="0" parTransId="{197A4B57-1E49-411D-9CF9-96A8E4B86449}" sibTransId="{5624C734-92E0-44B5-8E37-5F9A514369FE}"/>
    <dgm:cxn modelId="{506BFECB-F718-4362-B26D-7AE2875ACA50}" type="presOf" srcId="{863337AD-45C9-4DA8-8A63-1815E0F23844}" destId="{9E902FD3-CD7E-4C21-9F47-6BDFF0229B33}" srcOrd="0" destOrd="0" presId="urn:microsoft.com/office/officeart/2005/8/layout/target1"/>
    <dgm:cxn modelId="{97D13996-750D-4367-88A9-13108B4E9EFE}" type="presOf" srcId="{294E910B-4804-4203-BA40-19517A278D6B}" destId="{8DE36153-CC56-467C-9A85-8BEA64962BF9}" srcOrd="0" destOrd="0" presId="urn:microsoft.com/office/officeart/2005/8/layout/target1"/>
    <dgm:cxn modelId="{8D9847A5-7BE0-42E3-B5AB-EA08C6F8C598}" srcId="{294E910B-4804-4203-BA40-19517A278D6B}" destId="{EF95247E-50A6-4893-BB41-4F987FBE1C1A}" srcOrd="2" destOrd="0" parTransId="{6DF094F1-0FB1-4C9A-B2A2-A0129D8A0E46}" sibTransId="{81D40FD1-60FD-4F89-B602-C4BE06326F59}"/>
    <dgm:cxn modelId="{49FB80F1-C479-464D-A1F0-15272C2E1D89}" srcId="{294E910B-4804-4203-BA40-19517A278D6B}" destId="{863337AD-45C9-4DA8-8A63-1815E0F23844}" srcOrd="0" destOrd="0" parTransId="{AD8866A2-55A7-4A87-9D22-3ECE6817E2D3}" sibTransId="{3D871A60-F2F8-4780-96CF-B0CD1CA524E8}"/>
    <dgm:cxn modelId="{D4555E0D-4964-4F93-8D1F-03C301963E40}" type="presParOf" srcId="{8DE36153-CC56-467C-9A85-8BEA64962BF9}" destId="{2A6869CB-0C52-4345-A0B5-5F6985DB99BA}" srcOrd="0" destOrd="0" presId="urn:microsoft.com/office/officeart/2005/8/layout/target1"/>
    <dgm:cxn modelId="{45778A73-1256-4B84-BD85-6176DED63E91}" type="presParOf" srcId="{8DE36153-CC56-467C-9A85-8BEA64962BF9}" destId="{9E902FD3-CD7E-4C21-9F47-6BDFF0229B33}" srcOrd="1" destOrd="0" presId="urn:microsoft.com/office/officeart/2005/8/layout/target1"/>
    <dgm:cxn modelId="{18CE15F5-F52B-45B1-984B-C1A6EF94AF5B}" type="presParOf" srcId="{8DE36153-CC56-467C-9A85-8BEA64962BF9}" destId="{F76F6386-F46D-4DAC-9BB8-6A7827A1283C}" srcOrd="2" destOrd="0" presId="urn:microsoft.com/office/officeart/2005/8/layout/target1"/>
    <dgm:cxn modelId="{38F5A1B9-3DB0-4194-9916-5EAE4CF01C83}" type="presParOf" srcId="{8DE36153-CC56-467C-9A85-8BEA64962BF9}" destId="{6211CD13-4221-41DE-BD8E-3D8AC65474D1}" srcOrd="3" destOrd="0" presId="urn:microsoft.com/office/officeart/2005/8/layout/target1"/>
    <dgm:cxn modelId="{0D1C07B6-7365-4A89-B953-1A0508C0D8EB}" type="presParOf" srcId="{8DE36153-CC56-467C-9A85-8BEA64962BF9}" destId="{266C4B63-BB6A-4DE4-8E4E-85B4E14EB0B7}" srcOrd="4" destOrd="0" presId="urn:microsoft.com/office/officeart/2005/8/layout/target1"/>
    <dgm:cxn modelId="{CB78AE6E-3FAB-41B5-8C8A-53BE1CF33900}" type="presParOf" srcId="{8DE36153-CC56-467C-9A85-8BEA64962BF9}" destId="{46FC3F2D-5DA4-4DFB-87ED-07C733B782BC}" srcOrd="5" destOrd="0" presId="urn:microsoft.com/office/officeart/2005/8/layout/target1"/>
    <dgm:cxn modelId="{E7D3C133-1EEA-4F51-9D80-BCDA0340E0BF}" type="presParOf" srcId="{8DE36153-CC56-467C-9A85-8BEA64962BF9}" destId="{156600B5-8AA8-4574-9F59-13A3923A86F5}" srcOrd="6" destOrd="0" presId="urn:microsoft.com/office/officeart/2005/8/layout/target1"/>
    <dgm:cxn modelId="{FC1A319B-15EB-43E3-937E-7179D41F6964}" type="presParOf" srcId="{8DE36153-CC56-467C-9A85-8BEA64962BF9}" destId="{1B31B74D-19E3-4F9A-863A-6ED58A4426AC}" srcOrd="7" destOrd="0" presId="urn:microsoft.com/office/officeart/2005/8/layout/target1"/>
    <dgm:cxn modelId="{51ADDBE8-D813-42C6-A840-192E95BC8109}" type="presParOf" srcId="{8DE36153-CC56-467C-9A85-8BEA64962BF9}" destId="{C2866633-46C4-455C-874A-6EEB5D8CC2F9}" srcOrd="8" destOrd="0" presId="urn:microsoft.com/office/officeart/2005/8/layout/target1"/>
    <dgm:cxn modelId="{9D333608-86B4-4461-A7F5-066B409606E4}" type="presParOf" srcId="{8DE36153-CC56-467C-9A85-8BEA64962BF9}" destId="{B9D03B3B-2CAC-485E-8650-72183EF84EDC}" srcOrd="9" destOrd="0" presId="urn:microsoft.com/office/officeart/2005/8/layout/target1"/>
    <dgm:cxn modelId="{243450D1-7D44-46BB-83CB-E3D162A46908}" type="presParOf" srcId="{8DE36153-CC56-467C-9A85-8BEA64962BF9}" destId="{C8DA28F1-F524-4B8F-BE12-C9F82BF28888}" srcOrd="10" destOrd="0" presId="urn:microsoft.com/office/officeart/2005/8/layout/target1"/>
    <dgm:cxn modelId="{9AF81CC2-587B-4A69-92CE-2FC3C0122D17}" type="presParOf" srcId="{8DE36153-CC56-467C-9A85-8BEA64962BF9}" destId="{08E2D365-5E81-4221-B803-304EFF6BC80A}"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66633-46C4-455C-874A-6EEB5D8CC2F9}">
      <dsp:nvSpPr>
        <dsp:cNvPr id="0" name=""/>
        <dsp:cNvSpPr/>
      </dsp:nvSpPr>
      <dsp:spPr>
        <a:xfrm>
          <a:off x="827572" y="2232276"/>
          <a:ext cx="5925025" cy="617923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C4B63-BB6A-4DE4-8E4E-85B4E14EB0B7}">
      <dsp:nvSpPr>
        <dsp:cNvPr id="0" name=""/>
        <dsp:cNvSpPr/>
      </dsp:nvSpPr>
      <dsp:spPr>
        <a:xfrm>
          <a:off x="1817986" y="3399884"/>
          <a:ext cx="3823624" cy="3823624"/>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869CB-0C52-4345-A0B5-5F6985DB99BA}">
      <dsp:nvSpPr>
        <dsp:cNvPr id="0" name=""/>
        <dsp:cNvSpPr/>
      </dsp:nvSpPr>
      <dsp:spPr>
        <a:xfrm>
          <a:off x="2885402" y="4454344"/>
          <a:ext cx="1688793" cy="171470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902FD3-CD7E-4C21-9F47-6BDFF0229B33}">
      <dsp:nvSpPr>
        <dsp:cNvPr id="0" name=""/>
        <dsp:cNvSpPr/>
      </dsp:nvSpPr>
      <dsp:spPr>
        <a:xfrm>
          <a:off x="2701971" y="4476881"/>
          <a:ext cx="1477862" cy="166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r" defTabSz="889000">
            <a:lnSpc>
              <a:spcPct val="90000"/>
            </a:lnSpc>
            <a:spcBef>
              <a:spcPct val="0"/>
            </a:spcBef>
            <a:spcAft>
              <a:spcPct val="35000"/>
            </a:spcAft>
          </a:pPr>
          <a:r>
            <a:rPr lang="he-IL" sz="2000" b="1" kern="1200" dirty="0" smtClean="0"/>
            <a:t>היערכות לקראת רעידות אדמה</a:t>
          </a:r>
          <a:endParaRPr lang="en-US" sz="2000" b="1" kern="1200" dirty="0"/>
        </a:p>
      </dsp:txBody>
      <dsp:txXfrm>
        <a:off x="2701971" y="4476881"/>
        <a:ext cx="1477862" cy="1669657"/>
      </dsp:txXfrm>
    </dsp:sp>
    <dsp:sp modelId="{F76F6386-F46D-4DAC-9BB8-6A7827A1283C}">
      <dsp:nvSpPr>
        <dsp:cNvPr id="0" name=""/>
        <dsp:cNvSpPr/>
      </dsp:nvSpPr>
      <dsp:spPr>
        <a:xfrm>
          <a:off x="7181682" y="930459"/>
          <a:ext cx="796588" cy="0"/>
        </a:xfrm>
        <a:prstGeom prst="lin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211CD13-4221-41DE-BD8E-3D8AC65474D1}">
      <dsp:nvSpPr>
        <dsp:cNvPr id="0" name=""/>
        <dsp:cNvSpPr/>
      </dsp:nvSpPr>
      <dsp:spPr>
        <a:xfrm rot="5400000">
          <a:off x="3264060" y="1397260"/>
          <a:ext cx="4380174" cy="3448697"/>
        </a:xfrm>
        <a:prstGeom prst="lin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6FC3F2D-5DA4-4DFB-87ED-07C733B782BC}">
      <dsp:nvSpPr>
        <dsp:cNvPr id="0" name=""/>
        <dsp:cNvSpPr/>
      </dsp:nvSpPr>
      <dsp:spPr>
        <a:xfrm>
          <a:off x="2030527" y="3368097"/>
          <a:ext cx="3077635" cy="164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r" defTabSz="889000">
            <a:lnSpc>
              <a:spcPct val="90000"/>
            </a:lnSpc>
            <a:spcBef>
              <a:spcPct val="0"/>
            </a:spcBef>
            <a:spcAft>
              <a:spcPct val="35000"/>
            </a:spcAft>
          </a:pPr>
          <a:r>
            <a:rPr lang="he-IL" sz="2000" b="1" kern="1200" dirty="0" smtClean="0"/>
            <a:t>רעידת אדמה בארץ ישראל</a:t>
          </a:r>
          <a:endParaRPr lang="en-US" sz="2000" b="1" kern="1200" dirty="0"/>
        </a:p>
      </dsp:txBody>
      <dsp:txXfrm>
        <a:off x="2030527" y="3368097"/>
        <a:ext cx="3077635" cy="1648821"/>
      </dsp:txXfrm>
    </dsp:sp>
    <dsp:sp modelId="{156600B5-8AA8-4574-9F59-13A3923A86F5}">
      <dsp:nvSpPr>
        <dsp:cNvPr id="0" name=""/>
        <dsp:cNvSpPr/>
      </dsp:nvSpPr>
      <dsp:spPr>
        <a:xfrm>
          <a:off x="7181682" y="2789166"/>
          <a:ext cx="796588" cy="0"/>
        </a:xfrm>
        <a:prstGeom prst="lin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B31B74D-19E3-4F9A-863A-6ED58A4426AC}">
      <dsp:nvSpPr>
        <dsp:cNvPr id="0" name=""/>
        <dsp:cNvSpPr/>
      </dsp:nvSpPr>
      <dsp:spPr>
        <a:xfrm rot="5400000">
          <a:off x="4204247" y="3226971"/>
          <a:ext cx="3413222" cy="2535275"/>
        </a:xfrm>
        <a:prstGeom prst="lin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9D03B3B-2CAC-485E-8650-72183EF84EDC}">
      <dsp:nvSpPr>
        <dsp:cNvPr id="0" name=""/>
        <dsp:cNvSpPr/>
      </dsp:nvSpPr>
      <dsp:spPr>
        <a:xfrm>
          <a:off x="1706060" y="2448279"/>
          <a:ext cx="3444193" cy="120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r" defTabSz="889000">
            <a:lnSpc>
              <a:spcPct val="90000"/>
            </a:lnSpc>
            <a:spcBef>
              <a:spcPct val="0"/>
            </a:spcBef>
            <a:spcAft>
              <a:spcPct val="35000"/>
            </a:spcAft>
          </a:pPr>
          <a:r>
            <a:rPr lang="he-IL" sz="2000" b="1" kern="1200" dirty="0" smtClean="0"/>
            <a:t>רעידות אדמה כתופעת טבע קשר בין רעידות אדמה </a:t>
          </a:r>
          <a:r>
            <a:rPr lang="he-IL" sz="2000" b="1" kern="1200" dirty="0" err="1" smtClean="0"/>
            <a:t>וטקטוניקת</a:t>
          </a:r>
          <a:r>
            <a:rPr lang="he-IL" sz="2000" b="1" kern="1200" dirty="0" smtClean="0"/>
            <a:t> הלוחות</a:t>
          </a:r>
          <a:endParaRPr lang="en-US" sz="2000" b="1" kern="1200" dirty="0"/>
        </a:p>
      </dsp:txBody>
      <dsp:txXfrm>
        <a:off x="1706060" y="2448279"/>
        <a:ext cx="3444193" cy="1206412"/>
      </dsp:txXfrm>
    </dsp:sp>
    <dsp:sp modelId="{C8DA28F1-F524-4B8F-BE12-C9F82BF28888}">
      <dsp:nvSpPr>
        <dsp:cNvPr id="0" name=""/>
        <dsp:cNvSpPr/>
      </dsp:nvSpPr>
      <dsp:spPr>
        <a:xfrm>
          <a:off x="7181682" y="4647872"/>
          <a:ext cx="796588" cy="0"/>
        </a:xfrm>
        <a:prstGeom prst="lin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8E2D365-5E81-4221-B803-304EFF6BC80A}">
      <dsp:nvSpPr>
        <dsp:cNvPr id="0" name=""/>
        <dsp:cNvSpPr/>
      </dsp:nvSpPr>
      <dsp:spPr>
        <a:xfrm rot="5400000">
          <a:off x="5973344" y="2573344"/>
          <a:ext cx="783139" cy="6585555"/>
        </a:xfrm>
        <a:prstGeom prst="lin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12626-E679-4F63-BAB4-3940897B43C5}" type="datetimeFigureOut">
              <a:rPr lang="en-US" smtClean="0"/>
              <a:pPr/>
              <a:t>6/5/2016</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3C775-934C-4ABB-8C1E-09F89B866C93}" type="slidenum">
              <a:rPr lang="en-US" smtClean="0"/>
              <a:pPr/>
              <a:t>‹#›</a:t>
            </a:fld>
            <a:endParaRPr lang="en-US"/>
          </a:p>
        </p:txBody>
      </p:sp>
    </p:spTree>
    <p:extLst>
      <p:ext uri="{BB962C8B-B14F-4D97-AF65-F5344CB8AC3E}">
        <p14:creationId xmlns:p14="http://schemas.microsoft.com/office/powerpoint/2010/main" val="33529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err="1" smtClean="0"/>
              <a:t>סייסמוגרמה</a:t>
            </a:r>
            <a:r>
              <a:rPr lang="he-IL" baseline="0" dirty="0" smtClean="0"/>
              <a:t> וסיסמוגרף</a:t>
            </a:r>
            <a:endParaRPr lang="en-US" dirty="0"/>
          </a:p>
        </p:txBody>
      </p:sp>
      <p:sp>
        <p:nvSpPr>
          <p:cNvPr id="4" name="מציין מיקום של מספר שקופית 3"/>
          <p:cNvSpPr>
            <a:spLocks noGrp="1"/>
          </p:cNvSpPr>
          <p:nvPr>
            <p:ph type="sldNum" sz="quarter" idx="10"/>
          </p:nvPr>
        </p:nvSpPr>
        <p:spPr/>
        <p:txBody>
          <a:bodyPr/>
          <a:lstStyle/>
          <a:p>
            <a:fld id="{2963C775-934C-4ABB-8C1E-09F89B866C93}" type="slidenum">
              <a:rPr lang="en-US" smtClean="0"/>
              <a:pPr/>
              <a:t>12</a:t>
            </a:fld>
            <a:endParaRPr lang="en-US"/>
          </a:p>
        </p:txBody>
      </p:sp>
    </p:spTree>
    <p:extLst>
      <p:ext uri="{BB962C8B-B14F-4D97-AF65-F5344CB8AC3E}">
        <p14:creationId xmlns:p14="http://schemas.microsoft.com/office/powerpoint/2010/main" val="222413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2963C775-934C-4ABB-8C1E-09F89B866C93}" type="slidenum">
              <a:rPr lang="en-US" smtClean="0"/>
              <a:pPr/>
              <a:t>21</a:t>
            </a:fld>
            <a:endParaRPr lang="en-US"/>
          </a:p>
        </p:txBody>
      </p:sp>
    </p:spTree>
    <p:extLst>
      <p:ext uri="{BB962C8B-B14F-4D97-AF65-F5344CB8AC3E}">
        <p14:creationId xmlns:p14="http://schemas.microsoft.com/office/powerpoint/2010/main" val="427882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963C775-934C-4ABB-8C1E-09F89B866C93}" type="slidenum">
              <a:rPr lang="en-US" smtClean="0"/>
              <a:pPr/>
              <a:t>27</a:t>
            </a:fld>
            <a:endParaRPr lang="en-US"/>
          </a:p>
        </p:txBody>
      </p:sp>
    </p:spTree>
    <p:extLst>
      <p:ext uri="{BB962C8B-B14F-4D97-AF65-F5344CB8AC3E}">
        <p14:creationId xmlns:p14="http://schemas.microsoft.com/office/powerpoint/2010/main" val="365710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להוסיף סיכום של השאלון בצורת דף מתומצת</a:t>
            </a:r>
            <a:endParaRPr lang="en-US" dirty="0"/>
          </a:p>
        </p:txBody>
      </p:sp>
      <p:sp>
        <p:nvSpPr>
          <p:cNvPr id="4" name="מציין מיקום של מספר שקופית 3"/>
          <p:cNvSpPr>
            <a:spLocks noGrp="1"/>
          </p:cNvSpPr>
          <p:nvPr>
            <p:ph type="sldNum" sz="quarter" idx="10"/>
          </p:nvPr>
        </p:nvSpPr>
        <p:spPr/>
        <p:txBody>
          <a:bodyPr/>
          <a:lstStyle/>
          <a:p>
            <a:fld id="{2963C775-934C-4ABB-8C1E-09F89B866C93}" type="slidenum">
              <a:rPr lang="en-US" smtClean="0"/>
              <a:pPr/>
              <a:t>37</a:t>
            </a:fld>
            <a:endParaRPr lang="en-US"/>
          </a:p>
        </p:txBody>
      </p:sp>
    </p:spTree>
    <p:extLst>
      <p:ext uri="{BB962C8B-B14F-4D97-AF65-F5344CB8AC3E}">
        <p14:creationId xmlns:p14="http://schemas.microsoft.com/office/powerpoint/2010/main" val="190689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b="1" i="0" kern="1200" dirty="0" smtClean="0">
                <a:solidFill>
                  <a:schemeClr val="tx1"/>
                </a:solidFill>
                <a:effectLst/>
                <a:latin typeface="+mn-lt"/>
                <a:ea typeface="+mn-ea"/>
                <a:cs typeface="+mn-cs"/>
              </a:rPr>
              <a:t>גלישות סלע:</a:t>
            </a:r>
            <a:r>
              <a:rPr lang="he-IL" sz="1200" b="0" i="0" kern="1200" dirty="0" smtClean="0">
                <a:solidFill>
                  <a:schemeClr val="tx1"/>
                </a:solidFill>
                <a:effectLst/>
                <a:latin typeface="+mn-lt"/>
                <a:ea typeface="+mn-ea"/>
                <a:cs typeface="+mn-cs"/>
              </a:rPr>
              <a:t> מפולות של סלעים או אפילו של חלקי הר שלמים שגולשים ממקומם על כל מה שנמצא עליהם או מתחת להם.</a:t>
            </a:r>
            <a:endParaRPr lang="he-IL" dirty="0"/>
          </a:p>
        </p:txBody>
      </p:sp>
      <p:sp>
        <p:nvSpPr>
          <p:cNvPr id="4" name="Slide Number Placeholder 3"/>
          <p:cNvSpPr>
            <a:spLocks noGrp="1"/>
          </p:cNvSpPr>
          <p:nvPr>
            <p:ph type="sldNum" sz="quarter" idx="10"/>
          </p:nvPr>
        </p:nvSpPr>
        <p:spPr/>
        <p:txBody>
          <a:bodyPr/>
          <a:lstStyle/>
          <a:p>
            <a:fld id="{FE52D844-2C36-4B0F-B20B-053A43D5A57A}" type="slidenum">
              <a:rPr lang="he-IL" smtClean="0"/>
              <a:t>52</a:t>
            </a:fld>
            <a:endParaRPr lang="he-IL"/>
          </a:p>
        </p:txBody>
      </p:sp>
    </p:spTree>
    <p:extLst>
      <p:ext uri="{BB962C8B-B14F-4D97-AF65-F5344CB8AC3E}">
        <p14:creationId xmlns:p14="http://schemas.microsoft.com/office/powerpoint/2010/main" val="127671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כ"ח/אייר/תשע"ו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כ"ח/אייר/תשע"ו</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kpbQcb8Y66s"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davidson.weizmann.ac.il/online/maagarmada/earth_sci/%D7%90%D7%99%D7%9A-%D7%A0%D7%95%D7%A6%D7%A8%D7%AA-%D7%A8%D7%A2%D7%99%D7%93%D7%AA-%D7%90%D7%93%D7%9E%D7%94"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earthquake.usgs.gov/learn/animations/animation.php?flash_title=Aftershock+Flash+Animation&amp;flash_file=aftershock&amp;flash_width=400&amp;flash_height=275"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gif"/><Relationship Id="rId5" Type="http://schemas.openxmlformats.org/officeDocument/2006/relationships/image" Target="../media/image50.jpeg"/><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davidson.weizmann.ac.il/online/maagarmada/earth_sci/%D7%9B%D7%99%D7%A6%D7%93-%D7%A0%D7%95%D7%A6%D7%A8-%D7%A6%D7%95%D7%A0%D7%9E%D7%99"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ps.caltech.edu/~meltzner/wallacecreek/misc/images/fault-diagram.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5796136" cy="2554545"/>
          </a:xfrm>
          <a:prstGeom prst="rect">
            <a:avLst/>
          </a:prstGeom>
          <a:noFill/>
        </p:spPr>
        <p:txBody>
          <a:bodyPr wrap="square" rtlCol="0">
            <a:spAutoFit/>
          </a:bodyPr>
          <a:lstStyle/>
          <a:p>
            <a:r>
              <a:rPr lang="he-IL" sz="4000" b="1" i="1" dirty="0" smtClean="0">
                <a:ln>
                  <a:solidFill>
                    <a:schemeClr val="tx1"/>
                  </a:solidFill>
                </a:ln>
                <a:solidFill>
                  <a:srgbClr val="FFC000"/>
                </a:solidFill>
              </a:rPr>
              <a:t>תכנית חינוך – </a:t>
            </a:r>
          </a:p>
          <a:p>
            <a:endParaRPr lang="he-IL" sz="4000" b="1" i="1" dirty="0" smtClean="0">
              <a:ln>
                <a:solidFill>
                  <a:schemeClr val="tx1"/>
                </a:solidFill>
              </a:ln>
              <a:solidFill>
                <a:srgbClr val="FFC000"/>
              </a:solidFill>
            </a:endParaRPr>
          </a:p>
          <a:p>
            <a:r>
              <a:rPr lang="he-IL" sz="4000" b="1" i="1" dirty="0" smtClean="0">
                <a:ln>
                  <a:solidFill>
                    <a:schemeClr val="tx1"/>
                  </a:solidFill>
                </a:ln>
                <a:solidFill>
                  <a:srgbClr val="FFC000"/>
                </a:solidFill>
              </a:rPr>
              <a:t>היערכות לקראת רעידות אדמה</a:t>
            </a:r>
            <a:endParaRPr lang="en-US" sz="4000" b="1" i="1" dirty="0">
              <a:ln>
                <a:solidFill>
                  <a:schemeClr val="tx1"/>
                </a:solidFill>
              </a:ln>
              <a:solidFill>
                <a:srgbClr val="FFC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905000" cy="64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51512" y="1869792"/>
            <a:ext cx="3429000" cy="1631216"/>
          </a:xfrm>
          <a:prstGeom prst="rect">
            <a:avLst/>
          </a:prstGeom>
          <a:solidFill>
            <a:srgbClr val="C6D9F1">
              <a:alpha val="61176"/>
            </a:srgbClr>
          </a:solidFill>
          <a:ln>
            <a:noFill/>
          </a:ln>
        </p:spPr>
        <p:txBody>
          <a:bodyPr wrap="square" rtlCol="1">
            <a:spAutoFit/>
          </a:bodyPr>
          <a:lstStyle/>
          <a:p>
            <a:pPr algn="r"/>
            <a:r>
              <a:rPr lang="he-IL" sz="2000" b="1" dirty="0" smtClean="0"/>
              <a:t>אינה רבקין</a:t>
            </a:r>
          </a:p>
          <a:p>
            <a:pPr algn="r"/>
            <a:r>
              <a:rPr lang="he-IL" sz="2000" b="1" dirty="0" smtClean="0"/>
              <a:t>ד"ר חנן </a:t>
            </a:r>
            <a:r>
              <a:rPr lang="he-IL" sz="2000" b="1" dirty="0" smtClean="0"/>
              <a:t>גינת</a:t>
            </a:r>
          </a:p>
          <a:p>
            <a:pPr algn="r"/>
            <a:r>
              <a:rPr lang="he-IL" sz="2000" b="1" dirty="0" smtClean="0"/>
              <a:t>ד"ר ירון </a:t>
            </a:r>
            <a:r>
              <a:rPr lang="he-IL" sz="2000" b="1" dirty="0" err="1" smtClean="0"/>
              <a:t>פינצי</a:t>
            </a:r>
            <a:endParaRPr lang="he-IL" sz="2000" b="1" dirty="0" smtClean="0"/>
          </a:p>
          <a:p>
            <a:pPr algn="r"/>
            <a:r>
              <a:rPr lang="he-IL" sz="2000" b="1" dirty="0" smtClean="0"/>
              <a:t>ד"ר שרית אשכנזי - </a:t>
            </a:r>
            <a:r>
              <a:rPr lang="he-IL" sz="2000" b="1" dirty="0" err="1" smtClean="0"/>
              <a:t>פוליבודה</a:t>
            </a:r>
            <a:endParaRPr lang="he-IL" sz="2000" b="1" dirty="0" smtClean="0"/>
          </a:p>
          <a:p>
            <a:pPr algn="r"/>
            <a:r>
              <a:rPr lang="he-IL" sz="2000" b="1" dirty="0" smtClean="0"/>
              <a:t>ד"ר כרמית </a:t>
            </a:r>
            <a:r>
              <a:rPr lang="he-IL" sz="2000" b="1" dirty="0" smtClean="0"/>
              <a:t>איש-שלום</a:t>
            </a:r>
            <a:endParaRPr lang="he-IL" sz="2000" b="1" dirty="0"/>
          </a:p>
        </p:txBody>
      </p:sp>
      <p:pic>
        <p:nvPicPr>
          <p:cNvPr id="10" name="Picture 9" descr="https://encrypted-tbn2.gstatic.com/images?q=tbn:ANd9GcRTeLUuUDOarJ2Zi_cMyraS5u_82ezur091mhTG1og8bnZSHTNDMg"/>
          <p:cNvPicPr/>
          <p:nvPr/>
        </p:nvPicPr>
        <p:blipFill>
          <a:blip r:embed="rId3" cstate="print">
            <a:extLst>
              <a:ext uri="{28A0092B-C50C-407E-A947-70E740481C1C}">
                <a14:useLocalDpi xmlns:a14="http://schemas.microsoft.com/office/drawing/2010/main"/>
              </a:ext>
            </a:extLst>
          </a:blip>
          <a:srcRect/>
          <a:stretch>
            <a:fillRect/>
          </a:stretch>
        </p:blipFill>
        <p:spPr bwMode="auto">
          <a:xfrm>
            <a:off x="7231601" y="-35161"/>
            <a:ext cx="191452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encrypted-tbn0.gstatic.com/images?q=tbn:ANd9GcSLY4mwwNcaFbdmft9sDkEUqWR7jDLOay4Rm4JlWrb_ttiDT-rjwA"/>
          <p:cNvPicPr/>
          <p:nvPr/>
        </p:nvPicPr>
        <p:blipFill>
          <a:blip r:embed="rId4" cstate="print">
            <a:extLst>
              <a:ext uri="{28A0092B-C50C-407E-A947-70E740481C1C}">
                <a14:useLocalDpi xmlns:a14="http://schemas.microsoft.com/office/drawing/2010/main"/>
              </a:ext>
            </a:extLst>
          </a:blip>
          <a:srcRect/>
          <a:stretch>
            <a:fillRect/>
          </a:stretch>
        </p:blipFill>
        <p:spPr bwMode="auto">
          <a:xfrm>
            <a:off x="4788024" y="3635562"/>
            <a:ext cx="4355975" cy="32498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5" cstate="print"/>
          <a:srcRect/>
          <a:stretch>
            <a:fillRect/>
          </a:stretch>
        </p:blipFill>
        <p:spPr bwMode="auto">
          <a:xfrm>
            <a:off x="7260" y="3573016"/>
            <a:ext cx="4276708" cy="324982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3568" y="0"/>
            <a:ext cx="8460432" cy="15128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4400" b="0" i="0" u="none" strike="noStrike" cap="none" normalizeH="0" baseline="0" dirty="0" smtClean="0">
                <a:ln>
                  <a:noFill/>
                </a:ln>
                <a:solidFill>
                  <a:schemeClr val="accent3">
                    <a:lumMod val="75000"/>
                  </a:schemeClr>
                </a:solidFill>
                <a:effectLst/>
                <a:latin typeface="Arial" pitchFamily="34" charset="0"/>
                <a:cs typeface="Arial" pitchFamily="34" charset="0"/>
              </a:rPr>
              <a:t>תוצאות רעידת</a:t>
            </a:r>
            <a:r>
              <a:rPr kumimoji="0" lang="he-IL" altLang="he-IL" sz="4400" b="0" i="0" u="none" strike="noStrike" cap="none" normalizeH="0" dirty="0" smtClean="0">
                <a:ln>
                  <a:noFill/>
                </a:ln>
                <a:solidFill>
                  <a:schemeClr val="accent3">
                    <a:lumMod val="75000"/>
                  </a:schemeClr>
                </a:solidFill>
                <a:effectLst/>
                <a:latin typeface="Arial" pitchFamily="34" charset="0"/>
                <a:cs typeface="Arial" pitchFamily="34" charset="0"/>
              </a:rPr>
              <a:t> האדמה בנפאל, 2015</a:t>
            </a:r>
            <a:endParaRPr kumimoji="0" lang="en-US" altLang="he-IL" sz="44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04258"/>
            <a:ext cx="8748464" cy="5249078"/>
          </a:xfrm>
          <a:prstGeom prst="rect">
            <a:avLst/>
          </a:prstGeom>
        </p:spPr>
      </p:pic>
    </p:spTree>
    <p:extLst>
      <p:ext uri="{BB962C8B-B14F-4D97-AF65-F5344CB8AC3E}">
        <p14:creationId xmlns:p14="http://schemas.microsoft.com/office/powerpoint/2010/main" val="3525251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44450"/>
            <a:ext cx="7772400" cy="6492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4000" b="0" i="0" u="none" strike="noStrike" cap="none" normalizeH="0" baseline="0" dirty="0" smtClean="0">
                <a:ln>
                  <a:noFill/>
                </a:ln>
                <a:solidFill>
                  <a:schemeClr val="accent3">
                    <a:lumMod val="75000"/>
                  </a:schemeClr>
                </a:solidFill>
                <a:effectLst/>
                <a:latin typeface="Arial" pitchFamily="34" charset="0"/>
                <a:cs typeface="Arial" pitchFamily="34" charset="0"/>
              </a:rPr>
              <a:t>בתים על מישור העתק בגליל</a:t>
            </a:r>
            <a:r>
              <a:rPr kumimoji="0" lang="en-US" altLang="he-IL" sz="4000" b="0" i="0" u="none" strike="noStrike" cap="none" normalizeH="0" baseline="0" dirty="0" smtClean="0">
                <a:ln>
                  <a:noFill/>
                </a:ln>
                <a:solidFill>
                  <a:schemeClr val="accent3">
                    <a:lumMod val="75000"/>
                  </a:schemeClr>
                </a:solidFill>
                <a:effectLst/>
                <a:latin typeface="Arial" pitchFamily="34" charset="0"/>
                <a:cs typeface="Arial" pitchFamily="34" charset="0"/>
              </a:rPr>
              <a:t> </a:t>
            </a:r>
            <a:endParaRPr kumimoji="0" lang="en-US" altLang="he-IL" sz="44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
        <p:nvSpPr>
          <p:cNvPr id="3" name="Rectangle 2"/>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a:lstStyle>
          <a:p>
            <a:pPr marL="342900" marR="0" lvl="0" indent="-342900" algn="r" defTabSz="914400" rtl="1" eaLnBrk="1" fontAlgn="base" latinLnBrk="0" hangingPunct="1">
              <a:lnSpc>
                <a:spcPct val="100000"/>
              </a:lnSpc>
              <a:spcBef>
                <a:spcPct val="20000"/>
              </a:spcBef>
              <a:spcAft>
                <a:spcPct val="0"/>
              </a:spcAft>
              <a:buClrTx/>
              <a:buSzTx/>
              <a:buFontTx/>
              <a:buChar char="•"/>
              <a:tabLst/>
            </a:pPr>
            <a:r>
              <a:rPr kumimoji="0" lang="en-US" altLang="he-IL" sz="3200" b="0" i="0" u="none" strike="noStrike" cap="none" normalizeH="0" baseline="0" smtClean="0">
                <a:ln>
                  <a:noFill/>
                </a:ln>
                <a:solidFill>
                  <a:srgbClr val="FFFABA"/>
                </a:solidFill>
                <a:effectLst/>
                <a:latin typeface="Arial" pitchFamily="34" charset="0"/>
                <a:cs typeface="Arial" pitchFamily="34" charset="0"/>
              </a:rPr>
              <a:t> </a:t>
            </a:r>
            <a:endParaRPr kumimoji="0" lang="en-US" altLang="he-IL" sz="3200" b="0" i="0" u="none" strike="noStrike" cap="none" normalizeH="0" baseline="0" smtClean="0">
              <a:ln>
                <a:noFill/>
              </a:ln>
              <a:solidFill>
                <a:schemeClr val="tx1"/>
              </a:solidFill>
              <a:effectLst/>
              <a:latin typeface="Arial" pitchFamily="34" charset="0"/>
            </a:endParaRPr>
          </a:p>
        </p:txBody>
      </p:sp>
      <p:pic>
        <p:nvPicPr>
          <p:cNvPr id="146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869950"/>
            <a:ext cx="9086850" cy="59436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7507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3" descr="data:image/jpeg;base64,/9j/4AAQSkZJRgABAQAAAQABAAD/2wCEAAkGBhQSERUQExQWFRUVGBgUFBcUFyUWFBoRGB8aFBcXFxUXGyYgFx4jGRcXHy8hJScqLC8tHCExNTEqNSYrLCkBCQoKDgwOGg8PGiwkHyQqNDApLDQvNTAsNSwsLCksLCosLCw1MCwsLC8sLCwtKTUsLCoqLCwzLCwsNSwsLCwvLP/AABEIAMMBAwMBIgACEQEDEQH/xAAbAAEAAgMBAQAAAAAAAAAAAAAABQYBAwQCB//EAFEQAAIBAgMEBAYNCQYDCQAAAAECAwARBBIhBRMxQQYHIlEUMlNhc4EVFiM1QnGRk7Kz0fDxQ1JUYnShwdLTJDM0scLhF3KUCEVjZHWCg5Ki/8QAGgEBAAIDAQAAAAAAAAAAAAAAAAEDAgQFBv/EADMRAAIBAgMFBAkFAQAAAAAAAAABAgMREiExBFFhkfATIjJBFDNCcaGx0eHxUmKBksEj/9oADAMBAAIRAxEAPwD7jSlKAUpSgFKUoBSlKAUpSgFKUoBSlYfgaArEvT/DE+5zwFfzmk0bzrlU3Hn5/FYnx7fIvL4X5xv6dU3Zm3xuIvF/u0/yHmrq9nh+rz+/CgLR7fIvL4X5xv6dPb5D5fC/ON/Tqr+zw/V5ffhWPZ4fq/f1UBafb5F5fC/ON/Tp7fIvL4X5xv6dVf2eH6vP78Kezw/V5ffhQFo9vkPl8L8439Ont8i8vhfnG/p1VvZ4fq/f1Vn2eH6vP78KAtI6dReWw3zjf068v09iAJEkD24iMvI3d4qxE2148BxNhrXzHphjxLNhBYGzuf3KKt23FF4NB/hJ/rIqAt/QvpIcfhVxJjERLyIUDZwN27R3zWF75b8KnapXVB72L6bE/WvV1oBSlKAUpSgFKUoBSlKAUpSgFKUoBSlKAUpSgFKUoBSlKAUpSgIQdCMAOGDw3zK/F3U9pOA/Q8P8yv2VN0oCEPQnA/oeH+ZX7Kp/VF0cw2I2Rhpp8PFLI29zPIgdzaWRRdmFzZQB8Qr6Uao3Uj7yYX/5vrpaAn/aTgP0PD/Mr9lPaTgP0PD/ADK/ZU3SgIX2k4H9Dw/zK/ZWPaTgP0PD/Mr9lTdKA+R9auwsPh5MCYIYoi0kgYxoEJGVTrlGutSO3eMH7LP9ZFXjrn8fZ/pZforXvbvGD9lm+sioCW6oPexfTYn616utUrqg97F9NifrXq60ApSlAKUpQClKUApSlAKUpQClKUApSlAKUpQClKUApSlAKUpQClKUBHdIzbB4gjyMv0GqN6uYwuysHlULeCNiALdthmYm3MsSSeZJNSHSZwMFiSSANzLx0+CRXD1e+9eC/Z4voigLDSlKAUpSgPmPXP4+z/Sy/RWve3eMH7LP9ZFXjrn8fZ/pZforXvbvGD9ln+sioCW6oPexfTYn616utUrqg97F9NifrXq60ApSlAKUpQClKUApSlAKUpQClKUApSlAKUpQClKUApSlAKUpQClKUBWesv3pxvoH/wAqnNlf3EXo0+iKges6UDZOMuQLxMoubXdtFUd5JIAHM1PbLHuEXo0+iKA6qUpQClKUB8x65/H2f6WX6K1727xg/ZZvrIq8dc/j7P8ASy/RWve3eMH7LP8AWRUBLdUHvYvpsT9a9XWqV1Qe9i+mxP1r1daAUpSgFKUoBSlKAUpSgFKUoBSlKAUpSgFKUoBSlKAUpSgFKUoBSlKApvW572P6XDfXR1cqpfW249jslxmefDqi/CZt4rlVHwjlVjYdxq6UApSlAKUpQHzHrn8fZ/pZforXvbvGD9ln+sirx1z+Ps/0sv0Vr3t3jB+yzfWRUBLdUHvYvpsT9a9XWqV1Qe9i+mxP1r1daAUpSgFKUoBSlKAUpSgFKUoBSlKAUpSgFKUoBSlKAUpSgFcW1dtwYZN5iJo4V4AyOEBNibC57RsDoNdK17X2Nv7e7TRWDD3F8l81vG0N7W0+M18g6Xf9n6eQ73D4xp2AAK4xiXsMx7MoB52AUgDUm9AfXOjvSWDHRGfDPnjDtHmsQCy2va/EajWpSvmPVb0Anw+CMWJkxOHkEz9iKUBCvZs4sDxsaukEQwt0WSaeR7FVmkzWtcAlsvuanW5sb20BItQFf61v+6//AFXCf66vVfPusjDYhxgGy5smOgktEhbJlz2kc38Rb68PjqYTpg0TBcQgKnQyR6Zf1mRj4v8AyknhodSALTVc6RdPcLgZ4oMS5j3ys6SEXjGUgFWI1BN78LaceFdO0eiuGxTiZ96SVFjFiZY0K8iFilVefG2tfOOsjqYlxcsHgRCoqvvGxOIkkGYkZQu8MjDS/AWoD6pszbUGJTeQTRzLe14nDgNYNlOU6GxBtx1rtr5f0d6gsJhmWR555JAB2kfc2OobLu+0AwJFs17c6+k4HBLDGsSZsqiwzu0jW87yMWPrNAfOOufx9n+ll+ite9u8YP2Wf6yKvHXP4+z/AEsv0Vr3t3jB+yz/AFkVAS3VB72L6bE/WvV1qldUHvYvpsT9a9XWgFKUoBSlKAUpSgFKUoBSlKAUpSgFKUoBSlKAUpSgFK4sXtmKNsjMS/5qI0jC9yLrGpK3AJF+Njbga1+z0f5s/wD00v8AToCRpUYvSOE8BMeNrYeXlofyfI6Hup7YYrkWmuACR4PLcA3sSN3wNjr5jQEnVH2ftzeM05P94SVP/g3O7GvCykEjhct31ZJOkkKi7b1R3th5QNAWOpj7gT8QNfKziTh3aA5gEJVM4KMYgfc2KsqkEpYnQC97aUBf8XtcEVUNs4wG9cUm3PPUJtHavHX99AfR+qzaheOfDnUQurIeQjkBOW/Mh0kPxMByq818z6odlu8U+KLOiSsqJlIuwizBm1B0zOVH/KTwINfQPY8+Wl+Vf5KA7KVUJ9rzSYtsHhBJIYinhM0jqsEYYglFKoTJLkN8ugFxc8jY/Y8+Wl+Vf5KA+e9c/j7P9LL9Fa97d4wfss31kVc3W/hysmA7bveWTxrH4K8LAV07d4wfss/1kVAS3VB72L6bE/WvV1r5T1ebQIwO6VsRF7tMGkSFmjXPI+XdEQusj3sLE2BOoPin6CnSKIKD7sRp2vB5bG+gNxHbU/50BK0qO9no/wA2f/ppf6deD0jhHldCAf7PLoxtYH3Pibiw53FASlKjG6RRAgETAk2AOHlBJsWsPc9TYE27gayekEQFyJrd/g0tvl3dASVKij0mhyl/dcq3zN4PLlGW4a7buwsQQe6xvXp+kMQFyJh8eHlGp0A/u6Ak6UpQClKUApSlAKUpQClK5cdtBYhchmbkkYzSHloo5efhQHS7gAkmwGpJ0AHeTUPJj55ZljijKQjWWaS6llKmy4dbG7ZrZi+Ww8UPfTGLjO8V8RrGGQRxoGcb8kqpKqt2tfNma6iway5CzdGDgUXVc7mOV7mQZLbz3VgpyASKBIACL8LElgaA54SY4la4ZVl7BgvI0gYlFDXuQ2ZgGcsR2SzFQTl3RxAMy6OsJEkSR3Dqclsj3bLIxJZhci2ZdNAxYOdQ+ZFVY5sxGSI5mlBN5XlXsBWUKVLeNfjyrXh1EqqgmLkOzPPDlW8kLqhjkAuuYqCjCw8VrBdLAbICyi4hjVwxNjLcrDIS5Z2yHKSwPZGYXGjWFxqw26aIqixzYRkMQykzFu00bxkEMHTiOOmotavc2NMaPMU3KiQmUuu9Z41sgdFhYntAJa+oA1Wq/tDbZl1UTKVJWOeOK0rJMbiKJGVitgsYZnS11B0JU1DdjKMXLQkNvdKjB7ikayzBgGjDBQsBuc95CoY5Ldi/E9wvVb2t0Wk2i+aNsjR2TfNGFhEds2SJUa+IykKLl8ouxVjqpsuxui5EarOXZApUxylZHft51aeQKM5HJRoCWJLk3FjRAoCgAACwA0AA0AA5UVzKWFKyz4nxLHdXO0Y2y5Y3BbKrLIADfUGzAEefTjfiNT37B6ncRJIr410SIeNFGxaVxqMpcACMcNVLEgnxTX1PbGCeWIrFJupBZo3yhwHHDMp8YciNDbgRVHTGbXhLrimkIUsUlwmHjljZAAR2DJvFbVr3W2lgTxMlZO7f6aYTZhgwhR80gVMPDDHZSL7sKjuViFtOzmBAI01FRPSXp/ihCVweBxAxQkRBHicOxQo1rsssBaI8QO1Itu13WPFLtxsRPDhVxkUry7zJFjtmSqrFVzEoSIxcLmvc8x31IbP6rVhmhnjmSJonVycPhkhLqNGjdlNyjAm4+I8qAm+iWxZoN9LPIjPiXWZljQxokmRUYAPI+pyi9iBpwqwUqE2p0iteOAbx7N2wM8aNbs3UMplJawyIb95Ua0JSbyRTOufx9n+ll+ite9u8YP2Wf6yKqn0227HiMRh4wzvLHLLvGkFioOX3NbKAFB5C/nJNWrpA4UwE6f2WYevPHoPPUJ3JlHC7Ed0G2vJDglCvNYy4jSMQZQ28Y2vOysSbhufjCrHitrSLGtnxJR76KMMMp4kFsyjNrfsE28xql9FPDN34NFJGqiR3YNFvWSOUkmNir6q51KKMxPMAaTeI6QDDxCFllnnhVXdSiwh0kdYSptGciF3uES7E8SRciuTa8zcowjNJKN3/ACd+0dtmKOSYtit3J25SBhmOcKFKtZ9X3aKcqcrc7162DtzETY0NGsj4doGxCb0IC8xCrErMkQETgBxZS3ZYE1x7D6LSStfFSuzCKBHhBQOmeVZWdI4uykZkiDBjqQjg30IvEOBMSmKGII0ceWKZ1UxktbNeOJlYnMoZgAoNtCOUxxPNmFV0orDFJvf5fd/D3jDOM7NHu2fOGxaiVnKSCMIN2LEZrKgy2S4JPHRtxmZFIiiHaUtECGQb4lmbelUO7BJU5rE6tpprqxc2eLesQIuyzNKGgMapcvIQwDA3Ate1uNyONO230zSRmfClyJUSNmkjyrkjMj9iORA4YmSxLaW4AeNWUpqKuzXhCU3aJO9IekXgmZCUcvGLRoLSLM2YGRgTlMbcTwIym2ctYUlNpSYjFwSStciWHKt+wpUhbgd9i12OvaIvawEa7Ekkklibkt2mLHhckknTT4gO6unZH+Ih9LHy5Z1/jWhOs5u3kdWns0aau82faaUpXROOKUpQClKUApWnE4tYwCxtmOVR8JmsTlUcWNgTYdxqMxkMsyShg6LayJEwEjoVGpdhZWBzWW4GmpINAdA2lvSywkEIxSSQahWABKqPhtYjzC/MjKefDxxgCczFRJ2EZnKljNkChhJ8PPoq2GW+UAXIrraLIqOpaOOOMgxKoIy2GWwUE5ky2AU2NzodCNCz5cgQPIVQu6DIsjO1srSIwXKzWkN7oLhh3AAYhxTxwAbuzB91Ek893kRWyhjIwYs7RqzhSSTpmIJOUiL4Q0BJt2Z1DNIWMoa7ZWZspRfc+wugLcBpfej50kKuyMwBswzNExUaZdRcCzZddTfUGuXGRR7l37bmQKlmmaEO4so5qEvbXKuovo3AgdUTuqiRw5ZgqtGgzKH4Er3Lp38PPUL0h2tEgOHdhiJFG8mwyRCaaSJr5csasDHZshDm4FhfVga59qdKmVphCmUARWnkD7hkbKoXDlYWEkmZiAouCWUjP2lXbsPokcp3xfKXZsrStK0i8BvGlF0BFyUXv1J4DG/ki1QssUtDSsuJxchQiEoLZldHMaI6k5HVwBLJlNiuhAbULfWf2V0chw5zrGm9yiNpd2quUAAC3RRZeyvZGmg7q78Ph1jRY0UKigKqqLKFGgAA4C1bKlIiU28lkhVSw3WNHO7xYXDYrEPEbTKIxCY25KwxLx6nXQXOhvaozrAxeExAfDLjzDiwN3FEmJMX9oOkedF1Or8hqDzsLRPR3qM3OK8JxOKOKJ4kiWKYHKVBSaPEAg8AbhtBbTjUlZ39I+k+2BKHw+BkjwypeQskeIxGfXxIY8SM48UWBvxrTszpltKVChjkjct2Xm2ZMjBAFJJRXaP88C8gvpwq0/8AD3Cf+Y/63Ef16slAQGyOjTrP4ZicQ2InyGNLLuoYo2IZhFCCbFrJmZmYnKOA0qXx2PjhXPIwUXAHMliQqqoGrEkgADU3qP2h0hCu2HhXezKCWAvu4hlLKZ2UEpmtZQAWJ4CwJFbAnmlbeZ8zx5o2AljSwuyqQ2GywA3N9Wk0Vdb1i5WLoUXI6ds7bnlTsxyRxMhJQxS78rmydpoR7mSCDkBzganLqBFbV2YrqLYcBTHoY8NJFKsdypRTEmeK9yN2GzZSb3BNdMEUhJitJZ0MkbHfDtWuA2bDZIblTc6vYAW7VqYKORvciJRvEDRG01t5Y3DFsMFiGYWzEFioGgvY1N3N6MFBWS/BXn6A4UKjLhnZQrMudMRnGU2PYNyh5BbksBcaGw34/oxh4kWYxFEEbMXbfXRFGdyxA9wFuCk3JHfYV0YnbIgRzKZANzvVHugkJusRAE2HVY1MrAZ75rBSAAxFZ2d0RlxsjjEyE4ZgHgVgCR/dvvIzxDA5kzMvAm3E0xN6EOlCOc8l1pxz/BxeGtJKIMJCkJWNTBiREBaebI5TNLEd1mWa5JYu1x8JstWvo90IjwZacpZ41A9yGYPGqRk3QD3STeRls2W5bUAZrVKbL2RBh0vnf+zhwXZmjXdnk5uqyhFUKrPmIC3zakno2ZAVEA3ZRAjWBlMpViQVzsbl2K37eY6lhdrgmxRtmzVqV8SwxyXz63aHrEOzZkDhJJQTErxhsiKBm3iBxvBmOtiPHAFrXrg2ttaDDJus2QJmKwx+5zO6lJQIQxAKDN2vgAEAkC4qJ2p0wMYlghEgmEjXkcoy6FWGXLcOCLplsrAKbkHKTU8Tindi7szsx1Y6k634cANdANPMKpqV1HJails7nm9Dp2ztuSdnuzBHbPu85K6AKtwTa2XXKLLftWLdqoqRvt+ysu/77/JevBP3v8nyVpSk5O7OtTgoKyMff7fkrq2R/iIfSx/TX8a5fvx+/GuvZH+Ih9LHz/XX8KhamctGfaaUpXXPOilfO+m3SHExY8wxTtGgw8MmVVU9t3xCsbuhPCNfkqG9tGM/SpP/AKx/06AunT3bsuFTCyQkXbE5HVh2Xj3M7lSeI7SKbjhbnwPNtXrVwUEUbySiNpcwVXR2yumXMHESsdMy/GDcHnVKx+1JpwommaUI2dAwUWezJmBRAb5WYevhzr3gNmQy5jNFFIRw3iB7Xve2YG1YVJ4I4iUruxKx9cWzFyTHGF5QCsqjDyZWDEX3YK+5gFQRqbrcNdrMOyTrm2SpkkGOkbMoAjEL2VhftR5oRZjcXzNl7I0Gt4kdGsH+i4bl+RT1fB/Gse1rB/ouG4eRThfvy/v9Va3pa3GeBkjhuubZIdHbEZpTEVebcSINCpCMoUm5LMRbMBZtRcX9R9cuzQUc4yIsQFnIw063UXK5DlNspZtDe9+K1Gno1g/0XDc/yKev4P4UHRrB/ouG5fkU9Xwfxp6WtwwMk263djybxZcSjI0iOg8Hlv2BGVLe4+MJEJB5WXu05ztubaYw67MmR4c8gxjNE6xb1ckhz52Vyj59EBvyJIByxs/RfDHLkw+EABu4bDq2Ze4MpUrr8L1VNN0oxGHWLD4WLBtxRYQywMqqFyZUea7X7Q0HwTxrONeM8tCylTm52ik/fppxt+S37H6NRwHekK85BBlyKhCk3KIEAyoDwBubcSeNS9fNI+sXGsqZEwTSu5QRLiYy1rLlIIn7RZmZQoF+z5xWJOsTaG7R0wYlLFr7mKSaIBcuUrPDnSS+Y+KdCpB1va1VI+XyZZPZK2srf2j9T6VJIFBYkAAXJOgAGpJPKqg3SbFY18uzFiGHBZXxs4LRF1urLh4lZTLZre6E5Oy1s1UPbW3MdiZoZsTh33RLwDCSxSwYYyHd5JJZHKrIWLsoV+yMnnqwYbpzi0jSKOHAq4fcrh0njXKqhQgUCe2rEqEAuMvnp2kekyFsdV5q39o/UvewtijDRsudpHkdpZZHsC0rWBIUaKAAoAHIDibkyVfNYusTGMgKpgWlZwixLiYyxUjRgwn1Jbs5bXonWLjCh7GC3ucIsQxMZYgg3a+/4hgq5bX7Xmp2sSfQa+5c19fsfRcVi0iQySMqKOLMbAcuJ89fPemnTaZkaLCSQQkMUcyTxCYrYhiFaUbqxsNe3ceKKhdsbalxKqcSmHeZZmAhGPSJEUZSjGNZ7M4YutzrpyvauDH4eJhJJJh8OMQ0zbyI7RVbA3Z2Pu1lOe4y/uqqdW/hN7ZthUWpVc+F1b5rL4GknGqN2suEiljdIUgQ4fRQGU6vMzZgwRbFr68zevWIx+OJZ99g4pUdFWNGw4Om8LsS0xOZXEY1a5zeaumSNTI8zYbDjFeEA7r2QUEuSzucu+0IkCjL560SwxneSPhsOJ96vY9kVFy28aQkb6wKuEGX9Y91U3e/rkdBRh+lfDh+7TiYxeNxxMrtPhIZldAsSth/GBbeEs8zMGUhT2muST3Vq2ztXGKJJZJ8JBIkih0TcuVTtb6QgPLKXVgLizHUmxsa34rDxPv5JsNh1n3lzGdoqt2YuZbjfdgq1tPPblW2TCxSSO0+Gw6zNiAJIzjVbRy5lYxb03IfKN3bXNaxpd7+uRjKMFHwrThuWnezXHM87E6XbIhzYk4xPCZli3ynDytAzrl3p7EKtd7MTqVub5Wtard/xo2SWu2LXKUysNxKTmJ88PC16hva1g/0XDcvyKer4P41j2tYP9Fw3DyScL9+X9/qrJbVFZJHnp4pu8mSWzOszZVvBsNiSjWjSAph5X7EQASMqUvlAUhhdRlYkEEkjVtjpTNiezYxREZTH8NgfH3rBitjwCg2Avcm9hyeweGju8eHgRwGsyRqrC4INiBcaH1eeuJ3/hz1v8EevuquptLllHIv2einmzydOFtNBpp6vNatLn+AGnKuWxZ5O2wCsAMrC1sqN3cbsaycL+u/dxH2Uhs8mk0y57VCLs0zXJmLnKeCggHgdWuD3cBryt8YOyOTML6+cEag8wa9QwBTe5JNtSeQ4DT4zXmaHXMvjDv4Mvcf32PL5atls/dy1MI7X/0d/Cz1/ty+SuvY63xEFrn3WPlyzg1nYWyJMYbQrcA5XY6KhBIYMe8EEWF/419N6P8ARSLCgEAPLbtSEa355AfEHmHrvVNOlKTNmttEILeybpSldI4pQemPRbETY0zxR50MEUd8yg50edmBDEaWkX99RPtLxnkf/wBp/PX1SlAfHdq7FmwwRpkyCR92mqtd8rSW7JNuyjHXTSt2xpLBxzuv8bfLY/JV56adHJMYuHSNlXdz71y1/wC73U0RygeMbyDS4561E9JNlx4ZIIoxYAOSTqzP2AWY21J+wcAKo2j1bLKSvJIjd78fPu9R/hWd78fHzd2tcl/vb5KX+9vlrlm3gOoS/Hy7vvrQy/Hz7vUf4Vy3+9uf4Uv97fJUE4D1jNrRREb2VI73tvHVL242zEXsSPlria+IlglwMUWKlVnVpM7MkQXdlM+6lVVuZHPaBY2NgbVM7D20MNPnfMY3Uo2RCzZ75o27IuF8de7tgmwF6mNo9OJcgOGwbzMSVAZ1WxABuwUt+dpa97HhW3RpwaxNkU5ThPuL6aeenzNHR7qzgi3cs8cZlSzZYml3Kv8AFLK2fLyJA77A2tnbfTlgiLs6OKfOLK+9QRjkoWPOGfl3A8jUHL0k2s0SuYl3hdkMaLlXdgIUYWlzhizOPHscvAa1DTbNxBOHxXgSyYlXbWSSaVkEbK0Ns+KJsSz6XI83GtlzSVoovjQnUmp1pJ+93/1ZfyZxcOKl3U8mGimxKyPq87EgARGNljGLCLmfeXCi3ZAygVhNmzDJOuDg8K8IZsu+Y6jI6Nk8LtfeFxbXhwrnTYUqiOZdnRb7euSM0psFETRtl8J4lmkvqb5eHfuTZEy5MUuz4vCfCGe15D4uR0fJ4TxMhcW4acBVGb1XXI6qlGKSjJW/OXj0POE2PIkaSpgsP4Qsy5FE7EZFAZWCnF2JzgaX9VIdkSBN6MHh9+JkKLv3Iy2Zi2XwuxOcIOPPhWMJsGSNEnTZ8QxCTLkGaUjIoDq+U4nU7zTj6qQ7CkCb8bPi36zIVGaTxbM5fL4TqQ4Qcba8DUW4dciXUWff63ePQzNsiQpvTg8PvzM5dd+4GWysGy+F2Bzlxx5cBWcXseR43lkwWH8IaZs6mdgMjAszFRiwAc5Ol/VXmbYUhTfnZ8W/aZywzSeLZXD5fCdCXLjjbTgKYvYMkiPO+z4jiHmbOM0oGRgXZ8oxOh3mnH1Utw65BVFl3+t3j0Nr7NmOedsHB4V4QrZd8w1Od3bJ4Xa+8CC2nHhWl9kysskj4LD77eoQN+wuG3rStlGMtcOI+Y8Y6d2x9kTNnxTbPi8J8IV7XkHjZ3d8nhPESBR3a8DWl9hSsJJm2dFvt6hAzSi4YStI2XwniGWO2otm4dy3DrkFU/curZLv6GyXZEkizyS4LD78upC791DFy5muoxdhY5Ta44nSt0ezJCzTy4SFZziEZrSsGCtnaVxH4SVzBwulra+KeFaJtgySrPNLs+LfF1YDNKoYuXMpK+E8jl4W48K2jZEjFsTLgY0mOIVmYGQEK2d5ZMhxBF1YLpYjXgeFGstOuRjKp3WsXVlku/pvJ3efx7uHf8ulM/309fKubN9nD11jP97d9aZxsBunfstx4ebnw+UVDyN8fC/r/wBqkJX7J+I8u7Solzz+Pl56yRsUo2OUuyu/YZgzAgjKPgqpBuw5g1nww+Sf5U/qVtP30+WujZ+zpJ33cSlm420AA7yToBWzGtNJRREtlpu8pM5YcRmJUqykWOtuBuLjKx7qsPRfow2LfM11gU2duBZh8BP4ty4DXVZSHqxbeoXkvHlO+KnK1w11RBbQEE3a9xbQC9xfIIFRQiAKqgBQBYADgAK34Xt3tTlVFFSeDQ14DAJDGsMS5UQWUcdPOTqTzJOpOpropSsjAUpSgFKUoBVO6fPZofik5/8ALVxqndPsO7NDkR3sJL5FLW8TQ2Gl6o2j1b68y+h6xFTEn+nn6xQy6eo8+RNZGzpvIzcvybc/Vy/dyrHsfN5Gbh5M99rcPXXMws6VkZMmvrPPuGtYEn+n4XyVk7Om8jNz/Jty9XOg2dN5Gbl+Tbn6uX7uVMLFked7p6j8Llf7awkUQlWcxq0qE5WZ2sANQMqkDiWOt+Pmr17HzeRm4eTPfa3D11k7Om8jNz/Jty9XOpSad0SnbRnJg9lYaJ0lTDoHR1dTvHIzAhl7OfkR36+bnjC7KwsTpKmHQPGwkUmRyLqQV0z9489dfsbN5Kbl+TPPhy5cKx7HzeRm+bPxW4eusry6RY6037b5s5otk4ZXWQYdM6uXvvHtmWzDs5++/wC7u12RYHDiYYgQJvRIJQ28e2e4cHLn/OF+4+atvsfN5Kb5tv5ef409j5vJTfNt/Ly/Cl59L7DtZv23zZy4TZWFjZJUw6B0ZZFO8ci6kW7JfXtD+FqzHsrDK4lGHTOr5wd49sy9rxc/fb/eun2Pm8jN82fk8X109j5vJTfNt/Lz/Gl59IdtUftvmzlk2VhmcynDpnL5yd49szdodnP33Pd8VYxeysLIzyvh0LuzSMd44F2JJ7IfTtH/AG511+x83kpvm2/l5fhT2Pm8jN82fk8X10vLpEqtNe2+bNMmBw5mOIOHTemQylt49s9y7dnP+dr3fHWuXZWGZ2kOHQuz577x7Zmux7OfmbHu0Pfp1HZ83kpvm29fwef41j2Pn8lN823q+Dy/CpvPpEdrNe2+bOXFbLwsrvK+HQvIxkYiRwLsSWNs/efNXvEbPw7ytOYFErOZC4kfR7l2OXPbiQe4dxro8Am8jN82eHdw79f96x7Hz+Sm+bb1/B5/jS8ukO1n+t82ZEn8OfyVjef5fncr/bT2Pn8lN823q+Dy/Cs+ATeRm+aPDu4d+v8AvWGFlVlvPMkmh/8Adz+Woxm+/n/CpQbMnPZEM1zoPcyNfjI0vwufXVu6NdBFjyzYjtSDtBPgKdfG/OPDzAjnxqynSlJ2DqwpK7K70c6GyYkh2vHF+cRZmFgQUDDUG/jcPjr6RszZUWHTdxIFHE95Ogux5nQV1AVmuhTpKBza1eVV56ClKVaUClKUApSlAKUpQClKUApSlAKUpQClKUApSlAKUpQClKUApSlAKUpQClKUApSlAKUpQClKUApSlAKUpQClK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p>
        </p:txBody>
      </p:sp>
      <p:sp>
        <p:nvSpPr>
          <p:cNvPr id="10245" name="AutoShape 5" descr="data:image/jpeg;base64,/9j/4AAQSkZJRgABAQAAAQABAAD/2wCEAAkGBhQSERUQExQWFRUVGBgUFBcUFyUWFBoRGB8aFBcXFxUXGyYgFx4jGRcXHy8hJScqLC8tHCExNTEqNSYrLCkBCQoKDgwOGg8PGiwkHyQqNDApLDQvNTAsNSwsLCksLCosLCw1MCwsLC8sLCwtKTUsLCoqLCwzLCwsNSwsLCwvLP/AABEIAMMBAwMBIgACEQEDEQH/xAAbAAEAAgMBAQAAAAAAAAAAAAAABQYBAwQCB//EAFEQAAIBAgMEBAYNCQYDCQAAAAECAwARBBIhBRMxQQYHIlEUMlNhc4EVFiM1QnGRk7Kz0fDxQ1JUYnShwdLTJDM0scLhF3KUCEVjZHWCg5Ki/8QAGgEBAAIDAQAAAAAAAAAAAAAAAAEDAgQFBv/EADMRAAIBAgMFBAkFAQAAAAAAAAABAgMREiExBFFhkfATIjJBFDNCcaGx0eHxUmKBksEj/9oADAMBAAIRAxEAPwD7jSlKAUpSgFKUoBSlKAUpSgFKUoBSlYfgaArEvT/DE+5zwFfzmk0bzrlU3Hn5/FYnx7fIvL4X5xv6dU3Zm3xuIvF/u0/yHmrq9nh+rz+/CgLR7fIvL4X5xv6dPb5D5fC/ON/Tqr+zw/V5ffhWPZ4fq/f1UBafb5F5fC/ON/Tp7fIvL4X5xv6dVf2eH6vP78Kezw/V5ffhQFo9vkPl8L8439Ont8i8vhfnG/p1VvZ4fq/f1Vn2eH6vP78KAtI6dReWw3zjf068v09iAJEkD24iMvI3d4qxE2148BxNhrXzHphjxLNhBYGzuf3KKt23FF4NB/hJ/rIqAt/QvpIcfhVxJjERLyIUDZwN27R3zWF75b8KnapXVB72L6bE/WvV1oBSlKAUpSgFKUoBSlKAUpSgFKUoBSlKAUpSgFKUoBSlKAUpSgIQdCMAOGDw3zK/F3U9pOA/Q8P8yv2VN0oCEPQnA/oeH+ZX7Kp/VF0cw2I2Rhpp8PFLI29zPIgdzaWRRdmFzZQB8Qr6Uao3Uj7yYX/5vrpaAn/aTgP0PD/Mr9lPaTgP0PD/ADK/ZU3SgIX2k4H9Dw/zK/ZWPaTgP0PD/Mr9lTdKA+R9auwsPh5MCYIYoi0kgYxoEJGVTrlGutSO3eMH7LP9ZFXjrn8fZ/pZforXvbvGD9lm+sioCW6oPexfTYn616utUrqg97F9NifrXq60ApSlAKUpQClKUApSlAKUpQClKUApSlAKUpQClKUApSlAKUpQClKUBHdIzbB4gjyMv0GqN6uYwuysHlULeCNiALdthmYm3MsSSeZJNSHSZwMFiSSANzLx0+CRXD1e+9eC/Z4voigLDSlKAUpSgPmPXP4+z/Sy/RWve3eMH7LP9ZFXjrn8fZ/pZforXvbvGD9ln+sioCW6oPexfTYn616utUrqg97F9NifrXq60ApSlAKUpQClKUApSlAKUpQClKUApSlAKUpQClKUApSlAKUpQClKUBWesv3pxvoH/wAqnNlf3EXo0+iKges6UDZOMuQLxMoubXdtFUd5JIAHM1PbLHuEXo0+iKA6qUpQClKUB8x65/H2f6WX6K1727xg/ZZvrIq8dc/j7P8ASy/RWve3eMH7LP8AWRUBLdUHvYvpsT9a9XWqV1Qe9i+mxP1r1daAUpSgFKUoBSlKAUpSgFKUoBSlKAUpSgFKUoBSlKAUpSgFKUoBSlKApvW572P6XDfXR1cqpfW249jslxmefDqi/CZt4rlVHwjlVjYdxq6UApSlAKUpQHzHrn8fZ/pZforXvbvGD9ln+sirx1z+Ps/0sv0Vr3t3jB+yzfWRUBLdUHvYvpsT9a9XWqV1Qe9i+mxP1r1daAUpSgFKUoBSlKAUpSgFKUoBSlKAUpSgFKUoBSlKAUpSgFcW1dtwYZN5iJo4V4AyOEBNibC57RsDoNdK17X2Nv7e7TRWDD3F8l81vG0N7W0+M18g6Xf9n6eQ73D4xp2AAK4xiXsMx7MoB52AUgDUm9AfXOjvSWDHRGfDPnjDtHmsQCy2va/EajWpSvmPVb0Anw+CMWJkxOHkEz9iKUBCvZs4sDxsaukEQwt0WSaeR7FVmkzWtcAlsvuanW5sb20BItQFf61v+6//AFXCf66vVfPusjDYhxgGy5smOgktEhbJlz2kc38Rb68PjqYTpg0TBcQgKnQyR6Zf1mRj4v8AyknhodSALTVc6RdPcLgZ4oMS5j3ys6SEXjGUgFWI1BN78LaceFdO0eiuGxTiZ96SVFjFiZY0K8iFilVefG2tfOOsjqYlxcsHgRCoqvvGxOIkkGYkZQu8MjDS/AWoD6pszbUGJTeQTRzLe14nDgNYNlOU6GxBtx1rtr5f0d6gsJhmWR555JAB2kfc2OobLu+0AwJFs17c6+k4HBLDGsSZsqiwzu0jW87yMWPrNAfOOufx9n+ll+ite9u8YP2Wf6yKvHXP4+z/AEsv0Vr3t3jB+yz/AFkVAS3VB72L6bE/WvV1qldUHvYvpsT9a9XWgFKUoBSlKAUpSgFKUoBSlKAUpSgFKUoBSlKAUpSgFK4sXtmKNsjMS/5qI0jC9yLrGpK3AJF+Njbga1+z0f5s/wD00v8AToCRpUYvSOE8BMeNrYeXlofyfI6Hup7YYrkWmuACR4PLcA3sSN3wNjr5jQEnVH2ftzeM05P94SVP/g3O7GvCykEjhct31ZJOkkKi7b1R3th5QNAWOpj7gT8QNfKziTh3aA5gEJVM4KMYgfc2KsqkEpYnQC97aUBf8XtcEVUNs4wG9cUm3PPUJtHavHX99AfR+qzaheOfDnUQurIeQjkBOW/Mh0kPxMByq818z6odlu8U+KLOiSsqJlIuwizBm1B0zOVH/KTwINfQPY8+Wl+Vf5KA7KVUJ9rzSYtsHhBJIYinhM0jqsEYYglFKoTJLkN8ugFxc8jY/Y8+Wl+Vf5KA+e9c/j7P9LL9Fa97d4wfss31kVc3W/hysmA7bveWTxrH4K8LAV07d4wfss/1kVAS3VB72L6bE/WvV1r5T1ebQIwO6VsRF7tMGkSFmjXPI+XdEQusj3sLE2BOoPin6CnSKIKD7sRp2vB5bG+gNxHbU/50BK0qO9no/wA2f/ppf6deD0jhHldCAf7PLoxtYH3Pibiw53FASlKjG6RRAgETAk2AOHlBJsWsPc9TYE27gayekEQFyJrd/g0tvl3dASVKij0mhyl/dcq3zN4PLlGW4a7buwsQQe6xvXp+kMQFyJh8eHlGp0A/u6Ak6UpQClKUApSlAKUpQClK5cdtBYhchmbkkYzSHloo5efhQHS7gAkmwGpJ0AHeTUPJj55ZljijKQjWWaS6llKmy4dbG7ZrZi+Ww8UPfTGLjO8V8RrGGQRxoGcb8kqpKqt2tfNma6iway5CzdGDgUXVc7mOV7mQZLbz3VgpyASKBIACL8LElgaA54SY4la4ZVl7BgvI0gYlFDXuQ2ZgGcsR2SzFQTl3RxAMy6OsJEkSR3Dqclsj3bLIxJZhci2ZdNAxYOdQ+ZFVY5sxGSI5mlBN5XlXsBWUKVLeNfjyrXh1EqqgmLkOzPPDlW8kLqhjkAuuYqCjCw8VrBdLAbICyi4hjVwxNjLcrDIS5Z2yHKSwPZGYXGjWFxqw26aIqixzYRkMQykzFu00bxkEMHTiOOmotavc2NMaPMU3KiQmUuu9Z41sgdFhYntAJa+oA1Wq/tDbZl1UTKVJWOeOK0rJMbiKJGVitgsYZnS11B0JU1DdjKMXLQkNvdKjB7ikayzBgGjDBQsBuc95CoY5Ldi/E9wvVb2t0Wk2i+aNsjR2TfNGFhEds2SJUa+IykKLl8ouxVjqpsuxui5EarOXZApUxylZHft51aeQKM5HJRoCWJLk3FjRAoCgAACwA0AA0AA5UVzKWFKyz4nxLHdXO0Y2y5Y3BbKrLIADfUGzAEefTjfiNT37B6ncRJIr410SIeNFGxaVxqMpcACMcNVLEgnxTX1PbGCeWIrFJupBZo3yhwHHDMp8YciNDbgRVHTGbXhLrimkIUsUlwmHjljZAAR2DJvFbVr3W2lgTxMlZO7f6aYTZhgwhR80gVMPDDHZSL7sKjuViFtOzmBAI01FRPSXp/ihCVweBxAxQkRBHicOxQo1rsssBaI8QO1Itu13WPFLtxsRPDhVxkUry7zJFjtmSqrFVzEoSIxcLmvc8x31IbP6rVhmhnjmSJonVycPhkhLqNGjdlNyjAm4+I8qAm+iWxZoN9LPIjPiXWZljQxokmRUYAPI+pyi9iBpwqwUqE2p0iteOAbx7N2wM8aNbs3UMplJawyIb95Ua0JSbyRTOufx9n+ll+ite9u8YP2Wf6yKqn0227HiMRh4wzvLHLLvGkFioOX3NbKAFB5C/nJNWrpA4UwE6f2WYevPHoPPUJ3JlHC7Ed0G2vJDglCvNYy4jSMQZQ28Y2vOysSbhufjCrHitrSLGtnxJR76KMMMp4kFsyjNrfsE28xql9FPDN34NFJGqiR3YNFvWSOUkmNir6q51KKMxPMAaTeI6QDDxCFllnnhVXdSiwh0kdYSptGciF3uES7E8SRciuTa8zcowjNJKN3/ACd+0dtmKOSYtit3J25SBhmOcKFKtZ9X3aKcqcrc7162DtzETY0NGsj4doGxCb0IC8xCrErMkQETgBxZS3ZYE1x7D6LSStfFSuzCKBHhBQOmeVZWdI4uykZkiDBjqQjg30IvEOBMSmKGII0ceWKZ1UxktbNeOJlYnMoZgAoNtCOUxxPNmFV0orDFJvf5fd/D3jDOM7NHu2fOGxaiVnKSCMIN2LEZrKgy2S4JPHRtxmZFIiiHaUtECGQb4lmbelUO7BJU5rE6tpprqxc2eLesQIuyzNKGgMapcvIQwDA3Ate1uNyONO230zSRmfClyJUSNmkjyrkjMj9iORA4YmSxLaW4AeNWUpqKuzXhCU3aJO9IekXgmZCUcvGLRoLSLM2YGRgTlMbcTwIym2ctYUlNpSYjFwSStciWHKt+wpUhbgd9i12OvaIvawEa7Ekkklibkt2mLHhckknTT4gO6unZH+Ih9LHy5Z1/jWhOs5u3kdWns0aau82faaUpXROOKUpQClKUApWnE4tYwCxtmOVR8JmsTlUcWNgTYdxqMxkMsyShg6LayJEwEjoVGpdhZWBzWW4GmpINAdA2lvSywkEIxSSQahWABKqPhtYjzC/MjKefDxxgCczFRJ2EZnKljNkChhJ8PPoq2GW+UAXIrraLIqOpaOOOMgxKoIy2GWwUE5ky2AU2NzodCNCz5cgQPIVQu6DIsjO1srSIwXKzWkN7oLhh3AAYhxTxwAbuzB91Ek893kRWyhjIwYs7RqzhSSTpmIJOUiL4Q0BJt2Z1DNIWMoa7ZWZspRfc+wugLcBpfej50kKuyMwBswzNExUaZdRcCzZddTfUGuXGRR7l37bmQKlmmaEO4so5qEvbXKuovo3AgdUTuqiRw5ZgqtGgzKH4Er3Lp38PPUL0h2tEgOHdhiJFG8mwyRCaaSJr5csasDHZshDm4FhfVga59qdKmVphCmUARWnkD7hkbKoXDlYWEkmZiAouCWUjP2lXbsPokcp3xfKXZsrStK0i8BvGlF0BFyUXv1J4DG/ki1QssUtDSsuJxchQiEoLZldHMaI6k5HVwBLJlNiuhAbULfWf2V0chw5zrGm9yiNpd2quUAAC3RRZeyvZGmg7q78Ph1jRY0UKigKqqLKFGgAA4C1bKlIiU28lkhVSw3WNHO7xYXDYrEPEbTKIxCY25KwxLx6nXQXOhvaozrAxeExAfDLjzDiwN3FEmJMX9oOkedF1Or8hqDzsLRPR3qM3OK8JxOKOKJ4kiWKYHKVBSaPEAg8AbhtBbTjUlZ39I+k+2BKHw+BkjwypeQskeIxGfXxIY8SM48UWBvxrTszpltKVChjkjct2Xm2ZMjBAFJJRXaP88C8gvpwq0/8AD3Cf+Y/63Ef16slAQGyOjTrP4ZicQ2InyGNLLuoYo2IZhFCCbFrJmZmYnKOA0qXx2PjhXPIwUXAHMliQqqoGrEkgADU3qP2h0hCu2HhXezKCWAvu4hlLKZ2UEpmtZQAWJ4CwJFbAnmlbeZ8zx5o2AljSwuyqQ2GywA3N9Wk0Vdb1i5WLoUXI6ds7bnlTsxyRxMhJQxS78rmydpoR7mSCDkBzganLqBFbV2YrqLYcBTHoY8NJFKsdypRTEmeK9yN2GzZSb3BNdMEUhJitJZ0MkbHfDtWuA2bDZIblTc6vYAW7VqYKORvciJRvEDRG01t5Y3DFsMFiGYWzEFioGgvY1N3N6MFBWS/BXn6A4UKjLhnZQrMudMRnGU2PYNyh5BbksBcaGw34/oxh4kWYxFEEbMXbfXRFGdyxA9wFuCk3JHfYV0YnbIgRzKZANzvVHugkJusRAE2HVY1MrAZ75rBSAAxFZ2d0RlxsjjEyE4ZgHgVgCR/dvvIzxDA5kzMvAm3E0xN6EOlCOc8l1pxz/BxeGtJKIMJCkJWNTBiREBaebI5TNLEd1mWa5JYu1x8JstWvo90IjwZacpZ41A9yGYPGqRk3QD3STeRls2W5bUAZrVKbL2RBh0vnf+zhwXZmjXdnk5uqyhFUKrPmIC3zakno2ZAVEA3ZRAjWBlMpViQVzsbl2K37eY6lhdrgmxRtmzVqV8SwxyXz63aHrEOzZkDhJJQTErxhsiKBm3iBxvBmOtiPHAFrXrg2ttaDDJus2QJmKwx+5zO6lJQIQxAKDN2vgAEAkC4qJ2p0wMYlghEgmEjXkcoy6FWGXLcOCLplsrAKbkHKTU8Tindi7szsx1Y6k634cANdANPMKpqV1HJails7nm9Dp2ztuSdnuzBHbPu85K6AKtwTa2XXKLLftWLdqoqRvt+ysu/77/JevBP3v8nyVpSk5O7OtTgoKyMff7fkrq2R/iIfSx/TX8a5fvx+/GuvZH+Ih9LHz/XX8KhamctGfaaUpXXPOilfO+m3SHExY8wxTtGgw8MmVVU9t3xCsbuhPCNfkqG9tGM/SpP/AKx/06AunT3bsuFTCyQkXbE5HVh2Xj3M7lSeI7SKbjhbnwPNtXrVwUEUbySiNpcwVXR2yumXMHESsdMy/GDcHnVKx+1JpwommaUI2dAwUWezJmBRAb5WYevhzr3gNmQy5jNFFIRw3iB7Xve2YG1YVJ4I4iUruxKx9cWzFyTHGF5QCsqjDyZWDEX3YK+5gFQRqbrcNdrMOyTrm2SpkkGOkbMoAjEL2VhftR5oRZjcXzNl7I0Gt4kdGsH+i4bl+RT1fB/Gse1rB/ouG4eRThfvy/v9Va3pa3GeBkjhuubZIdHbEZpTEVebcSINCpCMoUm5LMRbMBZtRcX9R9cuzQUc4yIsQFnIw063UXK5DlNspZtDe9+K1Gno1g/0XDc/yKev4P4UHRrB/ouG5fkU9Xwfxp6WtwwMk263djybxZcSjI0iOg8Hlv2BGVLe4+MJEJB5WXu05ztubaYw67MmR4c8gxjNE6xb1ckhz52Vyj59EBvyJIByxs/RfDHLkw+EABu4bDq2Ze4MpUrr8L1VNN0oxGHWLD4WLBtxRYQywMqqFyZUea7X7Q0HwTxrONeM8tCylTm52ik/fppxt+S37H6NRwHekK85BBlyKhCk3KIEAyoDwBubcSeNS9fNI+sXGsqZEwTSu5QRLiYy1rLlIIn7RZmZQoF+z5xWJOsTaG7R0wYlLFr7mKSaIBcuUrPDnSS+Y+KdCpB1va1VI+XyZZPZK2srf2j9T6VJIFBYkAAXJOgAGpJPKqg3SbFY18uzFiGHBZXxs4LRF1urLh4lZTLZre6E5Oy1s1UPbW3MdiZoZsTh33RLwDCSxSwYYyHd5JJZHKrIWLsoV+yMnnqwYbpzi0jSKOHAq4fcrh0njXKqhQgUCe2rEqEAuMvnp2kekyFsdV5q39o/UvewtijDRsudpHkdpZZHsC0rWBIUaKAAoAHIDibkyVfNYusTGMgKpgWlZwixLiYyxUjRgwn1Jbs5bXonWLjCh7GC3ucIsQxMZYgg3a+/4hgq5bX7Xmp2sSfQa+5c19fsfRcVi0iQySMqKOLMbAcuJ89fPemnTaZkaLCSQQkMUcyTxCYrYhiFaUbqxsNe3ceKKhdsbalxKqcSmHeZZmAhGPSJEUZSjGNZ7M4YutzrpyvauDH4eJhJJJh8OMQ0zbyI7RVbA3Z2Pu1lOe4y/uqqdW/hN7ZthUWpVc+F1b5rL4GknGqN2suEiljdIUgQ4fRQGU6vMzZgwRbFr68zevWIx+OJZ99g4pUdFWNGw4Om8LsS0xOZXEY1a5zeaumSNTI8zYbDjFeEA7r2QUEuSzucu+0IkCjL560SwxneSPhsOJ96vY9kVFy28aQkb6wKuEGX9Y91U3e/rkdBRh+lfDh+7TiYxeNxxMrtPhIZldAsSth/GBbeEs8zMGUhT2muST3Vq2ztXGKJJZJ8JBIkih0TcuVTtb6QgPLKXVgLizHUmxsa34rDxPv5JsNh1n3lzGdoqt2YuZbjfdgq1tPPblW2TCxSSO0+Gw6zNiAJIzjVbRy5lYxb03IfKN3bXNaxpd7+uRjKMFHwrThuWnezXHM87E6XbIhzYk4xPCZli3ynDytAzrl3p7EKtd7MTqVub5Wtard/xo2SWu2LXKUysNxKTmJ88PC16hva1g/0XDcvyKer4P41j2tYP9Fw3DyScL9+X9/qrJbVFZJHnp4pu8mSWzOszZVvBsNiSjWjSAph5X7EQASMqUvlAUhhdRlYkEEkjVtjpTNiezYxREZTH8NgfH3rBitjwCg2Avcm9hyeweGju8eHgRwGsyRqrC4INiBcaH1eeuJ3/hz1v8EevuquptLllHIv2einmzydOFtNBpp6vNatLn+AGnKuWxZ5O2wCsAMrC1sqN3cbsaycL+u/dxH2Uhs8mk0y57VCLs0zXJmLnKeCggHgdWuD3cBryt8YOyOTML6+cEag8wa9QwBTe5JNtSeQ4DT4zXmaHXMvjDv4Mvcf32PL5atls/dy1MI7X/0d/Cz1/ty+SuvY63xEFrn3WPlyzg1nYWyJMYbQrcA5XY6KhBIYMe8EEWF/419N6P8ARSLCgEAPLbtSEa355AfEHmHrvVNOlKTNmttEILeybpSldI4pQemPRbETY0zxR50MEUd8yg50edmBDEaWkX99RPtLxnkf/wBp/PX1SlAfHdq7FmwwRpkyCR92mqtd8rSW7JNuyjHXTSt2xpLBxzuv8bfLY/JV56adHJMYuHSNlXdz71y1/wC73U0RygeMbyDS4561E9JNlx4ZIIoxYAOSTqzP2AWY21J+wcAKo2j1bLKSvJIjd78fPu9R/hWd78fHzd2tcl/vb5KX+9vlrlm3gOoS/Hy7vvrQy/Hz7vUf4Vy3+9uf4Uv97fJUE4D1jNrRREb2VI73tvHVL242zEXsSPlria+IlglwMUWKlVnVpM7MkQXdlM+6lVVuZHPaBY2NgbVM7D20MNPnfMY3Uo2RCzZ75o27IuF8de7tgmwF6mNo9OJcgOGwbzMSVAZ1WxABuwUt+dpa97HhW3RpwaxNkU5ThPuL6aeenzNHR7qzgi3cs8cZlSzZYml3Kv8AFLK2fLyJA77A2tnbfTlgiLs6OKfOLK+9QRjkoWPOGfl3A8jUHL0k2s0SuYl3hdkMaLlXdgIUYWlzhizOPHscvAa1DTbNxBOHxXgSyYlXbWSSaVkEbK0Ns+KJsSz6XI83GtlzSVoovjQnUmp1pJ+93/1ZfyZxcOKl3U8mGimxKyPq87EgARGNljGLCLmfeXCi3ZAygVhNmzDJOuDg8K8IZsu+Y6jI6Nk8LtfeFxbXhwrnTYUqiOZdnRb7euSM0psFETRtl8J4lmkvqb5eHfuTZEy5MUuz4vCfCGe15D4uR0fJ4TxMhcW4acBVGb1XXI6qlGKSjJW/OXj0POE2PIkaSpgsP4Qsy5FE7EZFAZWCnF2JzgaX9VIdkSBN6MHh9+JkKLv3Iy2Zi2XwuxOcIOPPhWMJsGSNEnTZ8QxCTLkGaUjIoDq+U4nU7zTj6qQ7CkCb8bPi36zIVGaTxbM5fL4TqQ4Qcba8DUW4dciXUWff63ePQzNsiQpvTg8PvzM5dd+4GWysGy+F2Bzlxx5cBWcXseR43lkwWH8IaZs6mdgMjAszFRiwAc5Ol/VXmbYUhTfnZ8W/aZywzSeLZXD5fCdCXLjjbTgKYvYMkiPO+z4jiHmbOM0oGRgXZ8oxOh3mnH1Utw65BVFl3+t3j0Nr7NmOedsHB4V4QrZd8w1Od3bJ4Xa+8CC2nHhWl9kysskj4LD77eoQN+wuG3rStlGMtcOI+Y8Y6d2x9kTNnxTbPi8J8IV7XkHjZ3d8nhPESBR3a8DWl9hSsJJm2dFvt6hAzSi4YStI2XwniGWO2otm4dy3DrkFU/curZLv6GyXZEkizyS4LD78upC791DFy5muoxdhY5Ta44nSt0ezJCzTy4SFZziEZrSsGCtnaVxH4SVzBwulra+KeFaJtgySrPNLs+LfF1YDNKoYuXMpK+E8jl4W48K2jZEjFsTLgY0mOIVmYGQEK2d5ZMhxBF1YLpYjXgeFGstOuRjKp3WsXVlku/pvJ3efx7uHf8ulM/309fKubN9nD11jP97d9aZxsBunfstx4ebnw+UVDyN8fC/r/wBqkJX7J+I8u7Solzz+Pl56yRsUo2OUuyu/YZgzAgjKPgqpBuw5g1nww+Sf5U/qVtP30+WujZ+zpJ33cSlm420AA7yToBWzGtNJRREtlpu8pM5YcRmJUqykWOtuBuLjKx7qsPRfow2LfM11gU2duBZh8BP4ty4DXVZSHqxbeoXkvHlO+KnK1w11RBbQEE3a9xbQC9xfIIFRQiAKqgBQBYADgAK34Xt3tTlVFFSeDQ14DAJDGsMS5UQWUcdPOTqTzJOpOpropSsjAUpSgFKUoBVO6fPZofik5/8ALVxqndPsO7NDkR3sJL5FLW8TQ2Gl6o2j1b68y+h6xFTEn+nn6xQy6eo8+RNZGzpvIzcvybc/Vy/dyrHsfN5Gbh5M99rcPXXMws6VkZMmvrPPuGtYEn+n4XyVk7Om8jNz/Jty9XOg2dN5Gbl+Tbn6uX7uVMLFked7p6j8Llf7awkUQlWcxq0qE5WZ2sANQMqkDiWOt+Pmr17HzeRm4eTPfa3D11k7Om8jNz/Jty9XOpSad0SnbRnJg9lYaJ0lTDoHR1dTvHIzAhl7OfkR36+bnjC7KwsTpKmHQPGwkUmRyLqQV0z9489dfsbN5Kbl+TPPhy5cKx7HzeRm+bPxW4eusry6RY6037b5s5otk4ZXWQYdM6uXvvHtmWzDs5++/wC7u12RYHDiYYgQJvRIJQ28e2e4cHLn/OF+4+atvsfN5Kb5tv5ef409j5vJTfNt/Ly/Cl59L7DtZv23zZy4TZWFjZJUw6B0ZZFO8ci6kW7JfXtD+FqzHsrDK4lGHTOr5wd49sy9rxc/fb/eun2Pm8jN82fk8X109j5vJTfNt/Lz/Gl59IdtUftvmzlk2VhmcynDpnL5yd49szdodnP33Pd8VYxeysLIzyvh0LuzSMd44F2JJ7IfTtH/AG511+x83kpvm2/l5fhT2Pm8jN82fk8X10vLpEqtNe2+bNMmBw5mOIOHTemQylt49s9y7dnP+dr3fHWuXZWGZ2kOHQuz577x7Zmux7OfmbHu0Pfp1HZ83kpvm29fwef41j2Pn8lN823q+Dy/CpvPpEdrNe2+bOXFbLwsrvK+HQvIxkYiRwLsSWNs/efNXvEbPw7ytOYFErOZC4kfR7l2OXPbiQe4dxro8Am8jN82eHdw79f96x7Hz+Sm+bb1/B5/jS8ukO1n+t82ZEn8OfyVjef5fncr/bT2Pn8lN823q+Dy/Cs+ATeRm+aPDu4d+v8AvWGFlVlvPMkmh/8Adz+Woxm+/n/CpQbMnPZEM1zoPcyNfjI0vwufXVu6NdBFjyzYjtSDtBPgKdfG/OPDzAjnxqynSlJ2DqwpK7K70c6GyYkh2vHF+cRZmFgQUDDUG/jcPjr6RszZUWHTdxIFHE95Ogux5nQV1AVmuhTpKBza1eVV56ClKVaUClKUApSlAKUpQClKUApSlAKUpQClKUApSlAKUpQClKUApSlAKUpQClKUApSlAKUpQClKUApSlAKUpQClK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p>
        </p:txBody>
      </p:sp>
      <p:sp>
        <p:nvSpPr>
          <p:cNvPr id="10247" name="AutoShape 7" descr="data:image/jpeg;base64,/9j/4AAQSkZJRgABAQAAAQABAAD/2wCEAAkGBhQSERUQExQWFRUVGBgUFBcUFyUWFBoRGB8aFBcXFxUXGyYgFx4jGRcXHy8hJScqLC8tHCExNTEqNSYrLCkBCQoKDgwOGg8PGiwkHyQqNDApLDQvNTAsNSwsLCksLCosLCw1MCwsLC8sLCwtKTUsLCoqLCwzLCwsNSwsLCwvLP/AABEIAMMBAwMBIgACEQEDEQH/xAAbAAEAAgMBAQAAAAAAAAAAAAAABQYBAwQCB//EAFEQAAIBAgMEBAYNCQYDCQAAAAECAwARBBIhBRMxQQYHIlEUMlNhc4EVFiM1QnGRk7Kz0fDxQ1JUYnShwdLTJDM0scLhF3KUCEVjZHWCg5Ki/8QAGgEBAAIDAQAAAAAAAAAAAAAAAAEDAgQFBv/EADMRAAIBAgMFBAkFAQAAAAAAAAABAgMREiExBFFhkfATIjJBFDNCcaGx0eHxUmKBksEj/9oADAMBAAIRAxEAPwD7jSlKAUpSgFKUoBSlKAUpSgFKUoBSlYfgaArEvT/DE+5zwFfzmk0bzrlU3Hn5/FYnx7fIvL4X5xv6dU3Zm3xuIvF/u0/yHmrq9nh+rz+/CgLR7fIvL4X5xv6dPb5D5fC/ON/Tqr+zw/V5ffhWPZ4fq/f1UBafb5F5fC/ON/Tp7fIvL4X5xv6dVf2eH6vP78Kezw/V5ffhQFo9vkPl8L8439Ont8i8vhfnG/p1VvZ4fq/f1Vn2eH6vP78KAtI6dReWw3zjf068v09iAJEkD24iMvI3d4qxE2148BxNhrXzHphjxLNhBYGzuf3KKt23FF4NB/hJ/rIqAt/QvpIcfhVxJjERLyIUDZwN27R3zWF75b8KnapXVB72L6bE/WvV1oBSlKAUpSgFKUoBSlKAUpSgFKUoBSlKAUpSgFKUoBSlKAUpSgIQdCMAOGDw3zK/F3U9pOA/Q8P8yv2VN0oCEPQnA/oeH+ZX7Kp/VF0cw2I2Rhpp8PFLI29zPIgdzaWRRdmFzZQB8Qr6Uao3Uj7yYX/5vrpaAn/aTgP0PD/Mr9lPaTgP0PD/ADK/ZU3SgIX2k4H9Dw/zK/ZWPaTgP0PD/Mr9lTdKA+R9auwsPh5MCYIYoi0kgYxoEJGVTrlGutSO3eMH7LP9ZFXjrn8fZ/pZforXvbvGD9lm+sioCW6oPexfTYn616utUrqg97F9NifrXq60ApSlAKUpQClKUApSlAKUpQClKUApSlAKUpQClKUApSlAKUpQClKUBHdIzbB4gjyMv0GqN6uYwuysHlULeCNiALdthmYm3MsSSeZJNSHSZwMFiSSANzLx0+CRXD1e+9eC/Z4voigLDSlKAUpSgPmPXP4+z/Sy/RWve3eMH7LP9ZFXjrn8fZ/pZforXvbvGD9ln+sioCW6oPexfTYn616utUrqg97F9NifrXq60ApSlAKUpQClKUApSlAKUpQClKUApSlAKUpQClKUApSlAKUpQClKUBWesv3pxvoH/wAqnNlf3EXo0+iKges6UDZOMuQLxMoubXdtFUd5JIAHM1PbLHuEXo0+iKA6qUpQClKUB8x65/H2f6WX6K1727xg/ZZvrIq8dc/j7P8ASy/RWve3eMH7LP8AWRUBLdUHvYvpsT9a9XWqV1Qe9i+mxP1r1daAUpSgFKUoBSlKAUpSgFKUoBSlKAUpSgFKUoBSlKAUpSgFKUoBSlKApvW572P6XDfXR1cqpfW249jslxmefDqi/CZt4rlVHwjlVjYdxq6UApSlAKUpQHzHrn8fZ/pZforXvbvGD9ln+sirx1z+Ps/0sv0Vr3t3jB+yzfWRUBLdUHvYvpsT9a9XWqV1Qe9i+mxP1r1daAUpSgFKUoBSlKAUpSgFKUoBSlKAUpSgFKUoBSlKAUpSgFcW1dtwYZN5iJo4V4AyOEBNibC57RsDoNdK17X2Nv7e7TRWDD3F8l81vG0N7W0+M18g6Xf9n6eQ73D4xp2AAK4xiXsMx7MoB52AUgDUm9AfXOjvSWDHRGfDPnjDtHmsQCy2va/EajWpSvmPVb0Anw+CMWJkxOHkEz9iKUBCvZs4sDxsaukEQwt0WSaeR7FVmkzWtcAlsvuanW5sb20BItQFf61v+6//AFXCf66vVfPusjDYhxgGy5smOgktEhbJlz2kc38Rb68PjqYTpg0TBcQgKnQyR6Zf1mRj4v8AyknhodSALTVc6RdPcLgZ4oMS5j3ys6SEXjGUgFWI1BN78LaceFdO0eiuGxTiZ96SVFjFiZY0K8iFilVefG2tfOOsjqYlxcsHgRCoqvvGxOIkkGYkZQu8MjDS/AWoD6pszbUGJTeQTRzLe14nDgNYNlOU6GxBtx1rtr5f0d6gsJhmWR555JAB2kfc2OobLu+0AwJFs17c6+k4HBLDGsSZsqiwzu0jW87yMWPrNAfOOufx9n+ll+ite9u8YP2Wf6yKvHXP4+z/AEsv0Vr3t3jB+yz/AFkVAS3VB72L6bE/WvV1qldUHvYvpsT9a9XWgFKUoBSlKAUpSgFKUoBSlKAUpSgFKUoBSlKAUpSgFK4sXtmKNsjMS/5qI0jC9yLrGpK3AJF+Njbga1+z0f5s/wD00v8AToCRpUYvSOE8BMeNrYeXlofyfI6Hup7YYrkWmuACR4PLcA3sSN3wNjr5jQEnVH2ftzeM05P94SVP/g3O7GvCykEjhct31ZJOkkKi7b1R3th5QNAWOpj7gT8QNfKziTh3aA5gEJVM4KMYgfc2KsqkEpYnQC97aUBf8XtcEVUNs4wG9cUm3PPUJtHavHX99AfR+qzaheOfDnUQurIeQjkBOW/Mh0kPxMByq818z6odlu8U+KLOiSsqJlIuwizBm1B0zOVH/KTwINfQPY8+Wl+Vf5KA7KVUJ9rzSYtsHhBJIYinhM0jqsEYYglFKoTJLkN8ugFxc8jY/Y8+Wl+Vf5KA+e9c/j7P9LL9Fa97d4wfss31kVc3W/hysmA7bveWTxrH4K8LAV07d4wfss/1kVAS3VB72L6bE/WvV1r5T1ebQIwO6VsRF7tMGkSFmjXPI+XdEQusj3sLE2BOoPin6CnSKIKD7sRp2vB5bG+gNxHbU/50BK0qO9no/wA2f/ppf6deD0jhHldCAf7PLoxtYH3Pibiw53FASlKjG6RRAgETAk2AOHlBJsWsPc9TYE27gayekEQFyJrd/g0tvl3dASVKij0mhyl/dcq3zN4PLlGW4a7buwsQQe6xvXp+kMQFyJh8eHlGp0A/u6Ak6UpQClKUApSlAKUpQClK5cdtBYhchmbkkYzSHloo5efhQHS7gAkmwGpJ0AHeTUPJj55ZljijKQjWWaS6llKmy4dbG7ZrZi+Ww8UPfTGLjO8V8RrGGQRxoGcb8kqpKqt2tfNma6iway5CzdGDgUXVc7mOV7mQZLbz3VgpyASKBIACL8LElgaA54SY4la4ZVl7BgvI0gYlFDXuQ2ZgGcsR2SzFQTl3RxAMy6OsJEkSR3Dqclsj3bLIxJZhci2ZdNAxYOdQ+ZFVY5sxGSI5mlBN5XlXsBWUKVLeNfjyrXh1EqqgmLkOzPPDlW8kLqhjkAuuYqCjCw8VrBdLAbICyi4hjVwxNjLcrDIS5Z2yHKSwPZGYXGjWFxqw26aIqixzYRkMQykzFu00bxkEMHTiOOmotavc2NMaPMU3KiQmUuu9Z41sgdFhYntAJa+oA1Wq/tDbZl1UTKVJWOeOK0rJMbiKJGVitgsYZnS11B0JU1DdjKMXLQkNvdKjB7ikayzBgGjDBQsBuc95CoY5Ldi/E9wvVb2t0Wk2i+aNsjR2TfNGFhEds2SJUa+IykKLl8ouxVjqpsuxui5EarOXZApUxylZHft51aeQKM5HJRoCWJLk3FjRAoCgAACwA0AA0AA5UVzKWFKyz4nxLHdXO0Y2y5Y3BbKrLIADfUGzAEefTjfiNT37B6ncRJIr410SIeNFGxaVxqMpcACMcNVLEgnxTX1PbGCeWIrFJupBZo3yhwHHDMp8YciNDbgRVHTGbXhLrimkIUsUlwmHjljZAAR2DJvFbVr3W2lgTxMlZO7f6aYTZhgwhR80gVMPDDHZSL7sKjuViFtOzmBAI01FRPSXp/ihCVweBxAxQkRBHicOxQo1rsssBaI8QO1Itu13WPFLtxsRPDhVxkUry7zJFjtmSqrFVzEoSIxcLmvc8x31IbP6rVhmhnjmSJonVycPhkhLqNGjdlNyjAm4+I8qAm+iWxZoN9LPIjPiXWZljQxokmRUYAPI+pyi9iBpwqwUqE2p0iteOAbx7N2wM8aNbs3UMplJawyIb95Ua0JSbyRTOufx9n+ll+ite9u8YP2Wf6yKqn0227HiMRh4wzvLHLLvGkFioOX3NbKAFB5C/nJNWrpA4UwE6f2WYevPHoPPUJ3JlHC7Ed0G2vJDglCvNYy4jSMQZQ28Y2vOysSbhufjCrHitrSLGtnxJR76KMMMp4kFsyjNrfsE28xql9FPDN34NFJGqiR3YNFvWSOUkmNir6q51KKMxPMAaTeI6QDDxCFllnnhVXdSiwh0kdYSptGciF3uES7E8SRciuTa8zcowjNJKN3/ACd+0dtmKOSYtit3J25SBhmOcKFKtZ9X3aKcqcrc7162DtzETY0NGsj4doGxCb0IC8xCrErMkQETgBxZS3ZYE1x7D6LSStfFSuzCKBHhBQOmeVZWdI4uykZkiDBjqQjg30IvEOBMSmKGII0ceWKZ1UxktbNeOJlYnMoZgAoNtCOUxxPNmFV0orDFJvf5fd/D3jDOM7NHu2fOGxaiVnKSCMIN2LEZrKgy2S4JPHRtxmZFIiiHaUtECGQb4lmbelUO7BJU5rE6tpprqxc2eLesQIuyzNKGgMapcvIQwDA3Ate1uNyONO230zSRmfClyJUSNmkjyrkjMj9iORA4YmSxLaW4AeNWUpqKuzXhCU3aJO9IekXgmZCUcvGLRoLSLM2YGRgTlMbcTwIym2ctYUlNpSYjFwSStciWHKt+wpUhbgd9i12OvaIvawEa7Ekkklibkt2mLHhckknTT4gO6unZH+Ih9LHy5Z1/jWhOs5u3kdWns0aau82faaUpXROOKUpQClKUApWnE4tYwCxtmOVR8JmsTlUcWNgTYdxqMxkMsyShg6LayJEwEjoVGpdhZWBzWW4GmpINAdA2lvSywkEIxSSQahWABKqPhtYjzC/MjKefDxxgCczFRJ2EZnKljNkChhJ8PPoq2GW+UAXIrraLIqOpaOOOMgxKoIy2GWwUE5ky2AU2NzodCNCz5cgQPIVQu6DIsjO1srSIwXKzWkN7oLhh3AAYhxTxwAbuzB91Ek893kRWyhjIwYs7RqzhSSTpmIJOUiL4Q0BJt2Z1DNIWMoa7ZWZspRfc+wugLcBpfej50kKuyMwBswzNExUaZdRcCzZddTfUGuXGRR7l37bmQKlmmaEO4so5qEvbXKuovo3AgdUTuqiRw5ZgqtGgzKH4Er3Lp38PPUL0h2tEgOHdhiJFG8mwyRCaaSJr5csasDHZshDm4FhfVga59qdKmVphCmUARWnkD7hkbKoXDlYWEkmZiAouCWUjP2lXbsPokcp3xfKXZsrStK0i8BvGlF0BFyUXv1J4DG/ki1QssUtDSsuJxchQiEoLZldHMaI6k5HVwBLJlNiuhAbULfWf2V0chw5zrGm9yiNpd2quUAAC3RRZeyvZGmg7q78Ph1jRY0UKigKqqLKFGgAA4C1bKlIiU28lkhVSw3WNHO7xYXDYrEPEbTKIxCY25KwxLx6nXQXOhvaozrAxeExAfDLjzDiwN3FEmJMX9oOkedF1Or8hqDzsLRPR3qM3OK8JxOKOKJ4kiWKYHKVBSaPEAg8AbhtBbTjUlZ39I+k+2BKHw+BkjwypeQskeIxGfXxIY8SM48UWBvxrTszpltKVChjkjct2Xm2ZMjBAFJJRXaP88C8gvpwq0/8AD3Cf+Y/63Ef16slAQGyOjTrP4ZicQ2InyGNLLuoYo2IZhFCCbFrJmZmYnKOA0qXx2PjhXPIwUXAHMliQqqoGrEkgADU3qP2h0hCu2HhXezKCWAvu4hlLKZ2UEpmtZQAWJ4CwJFbAnmlbeZ8zx5o2AljSwuyqQ2GywA3N9Wk0Vdb1i5WLoUXI6ds7bnlTsxyRxMhJQxS78rmydpoR7mSCDkBzganLqBFbV2YrqLYcBTHoY8NJFKsdypRTEmeK9yN2GzZSb3BNdMEUhJitJZ0MkbHfDtWuA2bDZIblTc6vYAW7VqYKORvciJRvEDRG01t5Y3DFsMFiGYWzEFioGgvY1N3N6MFBWS/BXn6A4UKjLhnZQrMudMRnGU2PYNyh5BbksBcaGw34/oxh4kWYxFEEbMXbfXRFGdyxA9wFuCk3JHfYV0YnbIgRzKZANzvVHugkJusRAE2HVY1MrAZ75rBSAAxFZ2d0RlxsjjEyE4ZgHgVgCR/dvvIzxDA5kzMvAm3E0xN6EOlCOc8l1pxz/BxeGtJKIMJCkJWNTBiREBaebI5TNLEd1mWa5JYu1x8JstWvo90IjwZacpZ41A9yGYPGqRk3QD3STeRls2W5bUAZrVKbL2RBh0vnf+zhwXZmjXdnk5uqyhFUKrPmIC3zakno2ZAVEA3ZRAjWBlMpViQVzsbl2K37eY6lhdrgmxRtmzVqV8SwxyXz63aHrEOzZkDhJJQTErxhsiKBm3iBxvBmOtiPHAFrXrg2ttaDDJus2QJmKwx+5zO6lJQIQxAKDN2vgAEAkC4qJ2p0wMYlghEgmEjXkcoy6FWGXLcOCLplsrAKbkHKTU8Tindi7szsx1Y6k634cANdANPMKpqV1HJails7nm9Dp2ztuSdnuzBHbPu85K6AKtwTa2XXKLLftWLdqoqRvt+ysu/77/JevBP3v8nyVpSk5O7OtTgoKyMff7fkrq2R/iIfSx/TX8a5fvx+/GuvZH+Ih9LHz/XX8KhamctGfaaUpXXPOilfO+m3SHExY8wxTtGgw8MmVVU9t3xCsbuhPCNfkqG9tGM/SpP/AKx/06AunT3bsuFTCyQkXbE5HVh2Xj3M7lSeI7SKbjhbnwPNtXrVwUEUbySiNpcwVXR2yumXMHESsdMy/GDcHnVKx+1JpwommaUI2dAwUWezJmBRAb5WYevhzr3gNmQy5jNFFIRw3iB7Xve2YG1YVJ4I4iUruxKx9cWzFyTHGF5QCsqjDyZWDEX3YK+5gFQRqbrcNdrMOyTrm2SpkkGOkbMoAjEL2VhftR5oRZjcXzNl7I0Gt4kdGsH+i4bl+RT1fB/Gse1rB/ouG4eRThfvy/v9Va3pa3GeBkjhuubZIdHbEZpTEVebcSINCpCMoUm5LMRbMBZtRcX9R9cuzQUc4yIsQFnIw063UXK5DlNspZtDe9+K1Gno1g/0XDc/yKev4P4UHRrB/ouG5fkU9Xwfxp6WtwwMk263djybxZcSjI0iOg8Hlv2BGVLe4+MJEJB5WXu05ztubaYw67MmR4c8gxjNE6xb1ckhz52Vyj59EBvyJIByxs/RfDHLkw+EABu4bDq2Ze4MpUrr8L1VNN0oxGHWLD4WLBtxRYQywMqqFyZUea7X7Q0HwTxrONeM8tCylTm52ik/fppxt+S37H6NRwHekK85BBlyKhCk3KIEAyoDwBubcSeNS9fNI+sXGsqZEwTSu5QRLiYy1rLlIIn7RZmZQoF+z5xWJOsTaG7R0wYlLFr7mKSaIBcuUrPDnSS+Y+KdCpB1va1VI+XyZZPZK2srf2j9T6VJIFBYkAAXJOgAGpJPKqg3SbFY18uzFiGHBZXxs4LRF1urLh4lZTLZre6E5Oy1s1UPbW3MdiZoZsTh33RLwDCSxSwYYyHd5JJZHKrIWLsoV+yMnnqwYbpzi0jSKOHAq4fcrh0njXKqhQgUCe2rEqEAuMvnp2kekyFsdV5q39o/UvewtijDRsudpHkdpZZHsC0rWBIUaKAAoAHIDibkyVfNYusTGMgKpgWlZwixLiYyxUjRgwn1Jbs5bXonWLjCh7GC3ucIsQxMZYgg3a+/4hgq5bX7Xmp2sSfQa+5c19fsfRcVi0iQySMqKOLMbAcuJ89fPemnTaZkaLCSQQkMUcyTxCYrYhiFaUbqxsNe3ceKKhdsbalxKqcSmHeZZmAhGPSJEUZSjGNZ7M4YutzrpyvauDH4eJhJJJh8OMQ0zbyI7RVbA3Z2Pu1lOe4y/uqqdW/hN7ZthUWpVc+F1b5rL4GknGqN2suEiljdIUgQ4fRQGU6vMzZgwRbFr68zevWIx+OJZ99g4pUdFWNGw4Om8LsS0xOZXEY1a5zeaumSNTI8zYbDjFeEA7r2QUEuSzucu+0IkCjL560SwxneSPhsOJ96vY9kVFy28aQkb6wKuEGX9Y91U3e/rkdBRh+lfDh+7TiYxeNxxMrtPhIZldAsSth/GBbeEs8zMGUhT2muST3Vq2ztXGKJJZJ8JBIkih0TcuVTtb6QgPLKXVgLizHUmxsa34rDxPv5JsNh1n3lzGdoqt2YuZbjfdgq1tPPblW2TCxSSO0+Gw6zNiAJIzjVbRy5lYxb03IfKN3bXNaxpd7+uRjKMFHwrThuWnezXHM87E6XbIhzYk4xPCZli3ynDytAzrl3p7EKtd7MTqVub5Wtard/xo2SWu2LXKUysNxKTmJ88PC16hva1g/0XDcvyKer4P41j2tYP9Fw3DyScL9+X9/qrJbVFZJHnp4pu8mSWzOszZVvBsNiSjWjSAph5X7EQASMqUvlAUhhdRlYkEEkjVtjpTNiezYxREZTH8NgfH3rBitjwCg2Avcm9hyeweGju8eHgRwGsyRqrC4INiBcaH1eeuJ3/hz1v8EevuquptLllHIv2einmzydOFtNBpp6vNatLn+AGnKuWxZ5O2wCsAMrC1sqN3cbsaycL+u/dxH2Uhs8mk0y57VCLs0zXJmLnKeCggHgdWuD3cBryt8YOyOTML6+cEag8wa9QwBTe5JNtSeQ4DT4zXmaHXMvjDv4Mvcf32PL5atls/dy1MI7X/0d/Cz1/ty+SuvY63xEFrn3WPlyzg1nYWyJMYbQrcA5XY6KhBIYMe8EEWF/419N6P8ARSLCgEAPLbtSEa355AfEHmHrvVNOlKTNmttEILeybpSldI4pQemPRbETY0zxR50MEUd8yg50edmBDEaWkX99RPtLxnkf/wBp/PX1SlAfHdq7FmwwRpkyCR92mqtd8rSW7JNuyjHXTSt2xpLBxzuv8bfLY/JV56adHJMYuHSNlXdz71y1/wC73U0RygeMbyDS4561E9JNlx4ZIIoxYAOSTqzP2AWY21J+wcAKo2j1bLKSvJIjd78fPu9R/hWd78fHzd2tcl/vb5KX+9vlrlm3gOoS/Hy7vvrQy/Hz7vUf4Vy3+9uf4Uv97fJUE4D1jNrRREb2VI73tvHVL242zEXsSPlria+IlglwMUWKlVnVpM7MkQXdlM+6lVVuZHPaBY2NgbVM7D20MNPnfMY3Uo2RCzZ75o27IuF8de7tgmwF6mNo9OJcgOGwbzMSVAZ1WxABuwUt+dpa97HhW3RpwaxNkU5ThPuL6aeenzNHR7qzgi3cs8cZlSzZYml3Kv8AFLK2fLyJA77A2tnbfTlgiLs6OKfOLK+9QRjkoWPOGfl3A8jUHL0k2s0SuYl3hdkMaLlXdgIUYWlzhizOPHscvAa1DTbNxBOHxXgSyYlXbWSSaVkEbK0Ns+KJsSz6XI83GtlzSVoovjQnUmp1pJ+93/1ZfyZxcOKl3U8mGimxKyPq87EgARGNljGLCLmfeXCi3ZAygVhNmzDJOuDg8K8IZsu+Y6jI6Nk8LtfeFxbXhwrnTYUqiOZdnRb7euSM0psFETRtl8J4lmkvqb5eHfuTZEy5MUuz4vCfCGe15D4uR0fJ4TxMhcW4acBVGb1XXI6qlGKSjJW/OXj0POE2PIkaSpgsP4Qsy5FE7EZFAZWCnF2JzgaX9VIdkSBN6MHh9+JkKLv3Iy2Zi2XwuxOcIOPPhWMJsGSNEnTZ8QxCTLkGaUjIoDq+U4nU7zTj6qQ7CkCb8bPi36zIVGaTxbM5fL4TqQ4Qcba8DUW4dciXUWff63ePQzNsiQpvTg8PvzM5dd+4GWysGy+F2Bzlxx5cBWcXseR43lkwWH8IaZs6mdgMjAszFRiwAc5Ol/VXmbYUhTfnZ8W/aZywzSeLZXD5fCdCXLjjbTgKYvYMkiPO+z4jiHmbOM0oGRgXZ8oxOh3mnH1Utw65BVFl3+t3j0Nr7NmOedsHB4V4QrZd8w1Od3bJ4Xa+8CC2nHhWl9kysskj4LD77eoQN+wuG3rStlGMtcOI+Y8Y6d2x9kTNnxTbPi8J8IV7XkHjZ3d8nhPESBR3a8DWl9hSsJJm2dFvt6hAzSi4YStI2XwniGWO2otm4dy3DrkFU/curZLv6GyXZEkizyS4LD78upC791DFy5muoxdhY5Ta44nSt0ezJCzTy4SFZziEZrSsGCtnaVxH4SVzBwulra+KeFaJtgySrPNLs+LfF1YDNKoYuXMpK+E8jl4W48K2jZEjFsTLgY0mOIVmYGQEK2d5ZMhxBF1YLpYjXgeFGstOuRjKp3WsXVlku/pvJ3efx7uHf8ulM/309fKubN9nD11jP97d9aZxsBunfstx4ebnw+UVDyN8fC/r/wBqkJX7J+I8u7Solzz+Pl56yRsUo2OUuyu/YZgzAgjKPgqpBuw5g1nww+Sf5U/qVtP30+WujZ+zpJ33cSlm420AA7yToBWzGtNJRREtlpu8pM5YcRmJUqykWOtuBuLjKx7qsPRfow2LfM11gU2duBZh8BP4ty4DXVZSHqxbeoXkvHlO+KnK1w11RBbQEE3a9xbQC9xfIIFRQiAKqgBQBYADgAK34Xt3tTlVFFSeDQ14DAJDGsMS5UQWUcdPOTqTzJOpOpropSsjAUpSgFKUoBVO6fPZofik5/8ALVxqndPsO7NDkR3sJL5FLW8TQ2Gl6o2j1b68y+h6xFTEn+nn6xQy6eo8+RNZGzpvIzcvybc/Vy/dyrHsfN5Gbh5M99rcPXXMws6VkZMmvrPPuGtYEn+n4XyVk7Om8jNz/Jty9XOg2dN5Gbl+Tbn6uX7uVMLFked7p6j8Llf7awkUQlWcxq0qE5WZ2sANQMqkDiWOt+Pmr17HzeRm4eTPfa3D11k7Om8jNz/Jty9XOpSad0SnbRnJg9lYaJ0lTDoHR1dTvHIzAhl7OfkR36+bnjC7KwsTpKmHQPGwkUmRyLqQV0z9489dfsbN5Kbl+TPPhy5cKx7HzeRm+bPxW4eusry6RY6037b5s5otk4ZXWQYdM6uXvvHtmWzDs5++/wC7u12RYHDiYYgQJvRIJQ28e2e4cHLn/OF+4+atvsfN5Kb5tv5ef409j5vJTfNt/Ly/Cl59L7DtZv23zZy4TZWFjZJUw6B0ZZFO8ci6kW7JfXtD+FqzHsrDK4lGHTOr5wd49sy9rxc/fb/eun2Pm8jN82fk8X109j5vJTfNt/Lz/Gl59IdtUftvmzlk2VhmcynDpnL5yd49szdodnP33Pd8VYxeysLIzyvh0LuzSMd44F2JJ7IfTtH/AG511+x83kpvm2/l5fhT2Pm8jN82fk8X10vLpEqtNe2+bNMmBw5mOIOHTemQylt49s9y7dnP+dr3fHWuXZWGZ2kOHQuz577x7Zmux7OfmbHu0Pfp1HZ83kpvm29fwef41j2Pn8lN823q+Dy/CpvPpEdrNe2+bOXFbLwsrvK+HQvIxkYiRwLsSWNs/efNXvEbPw7ytOYFErOZC4kfR7l2OXPbiQe4dxro8Am8jN82eHdw79f96x7Hz+Sm+bb1/B5/jS8ukO1n+t82ZEn8OfyVjef5fncr/bT2Pn8lN823q+Dy/Cs+ATeRm+aPDu4d+v8AvWGFlVlvPMkmh/8Adz+Woxm+/n/CpQbMnPZEM1zoPcyNfjI0vwufXVu6NdBFjyzYjtSDtBPgKdfG/OPDzAjnxqynSlJ2DqwpK7K70c6GyYkh2vHF+cRZmFgQUDDUG/jcPjr6RszZUWHTdxIFHE95Ogux5nQV1AVmuhTpKBza1eVV56ClKVaUClKUApSlAKUpQClKUApSlAKUpQClKUApSlAKUpQClKUApSlAKUpQClKUApSlAKUpQClKUApSlAKUpQClK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p>
        </p:txBody>
      </p:sp>
      <p:sp>
        <p:nvSpPr>
          <p:cNvPr id="7" name="TextBox 6"/>
          <p:cNvSpPr txBox="1"/>
          <p:nvPr/>
        </p:nvSpPr>
        <p:spPr>
          <a:xfrm>
            <a:off x="3170792" y="303039"/>
            <a:ext cx="1619672" cy="461665"/>
          </a:xfrm>
          <a:prstGeom prst="rect">
            <a:avLst/>
          </a:prstGeom>
          <a:noFill/>
        </p:spPr>
        <p:txBody>
          <a:bodyPr wrap="square" rtlCol="0">
            <a:spAutoFit/>
          </a:bodyPr>
          <a:lstStyle/>
          <a:p>
            <a:r>
              <a:rPr lang="he-IL" sz="2400" b="1" dirty="0" err="1" smtClean="0"/>
              <a:t>סייסמוגרף</a:t>
            </a:r>
            <a:endParaRPr lang="en-US" sz="2400" b="1" dirty="0"/>
          </a:p>
        </p:txBody>
      </p:sp>
      <p:sp>
        <p:nvSpPr>
          <p:cNvPr id="8" name="TextBox 7"/>
          <p:cNvSpPr txBox="1"/>
          <p:nvPr/>
        </p:nvSpPr>
        <p:spPr>
          <a:xfrm>
            <a:off x="6876256" y="3757259"/>
            <a:ext cx="1979712" cy="461665"/>
          </a:xfrm>
          <a:prstGeom prst="rect">
            <a:avLst/>
          </a:prstGeom>
          <a:noFill/>
        </p:spPr>
        <p:txBody>
          <a:bodyPr wrap="square" rtlCol="0">
            <a:spAutoFit/>
          </a:bodyPr>
          <a:lstStyle/>
          <a:p>
            <a:r>
              <a:rPr lang="he-IL" sz="2400" b="1" dirty="0" err="1" smtClean="0"/>
              <a:t>סייסמוגרמה</a:t>
            </a:r>
            <a:endParaRPr lang="en-US" sz="2400" b="1" dirty="0"/>
          </a:p>
        </p:txBody>
      </p:sp>
      <p:sp>
        <p:nvSpPr>
          <p:cNvPr id="9" name="מלבן 8"/>
          <p:cNvSpPr/>
          <p:nvPr/>
        </p:nvSpPr>
        <p:spPr>
          <a:xfrm>
            <a:off x="5004048" y="980728"/>
            <a:ext cx="4139952" cy="1569660"/>
          </a:xfrm>
          <a:prstGeom prst="rect">
            <a:avLst/>
          </a:prstGeom>
        </p:spPr>
        <p:txBody>
          <a:bodyPr wrap="square">
            <a:spAutoFit/>
          </a:bodyPr>
          <a:lstStyle/>
          <a:p>
            <a:pPr algn="ctr"/>
            <a:r>
              <a:rPr lang="he-IL" sz="2400" b="1" dirty="0" smtClean="0"/>
              <a:t>שיעור 1: מה זה רעידת אדמה</a:t>
            </a:r>
          </a:p>
          <a:p>
            <a:endParaRPr lang="en-US" sz="2400" b="1" dirty="0" smtClean="0"/>
          </a:p>
          <a:p>
            <a:pPr algn="ctr"/>
            <a:r>
              <a:rPr lang="he-IL" sz="2400" b="1" dirty="0" smtClean="0"/>
              <a:t>מטרה: הקניית מושגים בסיסים ותופעות הקשורות במושג. </a:t>
            </a:r>
            <a:endParaRPr lang="en-US" sz="2400" b="1" dirty="0" smtClean="0"/>
          </a:p>
        </p:txBody>
      </p:sp>
      <p:pic>
        <p:nvPicPr>
          <p:cNvPr id="10" name="תמונה 7" descr="http://web.macam.ac.il/~etzion_a/geography/geology/earth%201.files/image008.gif"/>
          <p:cNvPicPr/>
          <p:nvPr/>
        </p:nvPicPr>
        <p:blipFill>
          <a:blip r:embed="rId3" cstate="print"/>
          <a:srcRect/>
          <a:stretch>
            <a:fillRect/>
          </a:stretch>
        </p:blipFill>
        <p:spPr bwMode="auto">
          <a:xfrm>
            <a:off x="683569" y="980728"/>
            <a:ext cx="3923928" cy="3267859"/>
          </a:xfrm>
          <a:prstGeom prst="rect">
            <a:avLst/>
          </a:prstGeom>
          <a:noFill/>
          <a:ln w="9525">
            <a:noFill/>
            <a:miter lim="800000"/>
            <a:headEnd/>
            <a:tailEnd/>
          </a:ln>
        </p:spPr>
      </p:pic>
      <p:pic>
        <p:nvPicPr>
          <p:cNvPr id="12" name="תמונה 10" descr="http://www.mkm-haifa.co.il/schools/kfargalim/mywebears/pic23.jpg"/>
          <p:cNvPicPr/>
          <p:nvPr/>
        </p:nvPicPr>
        <p:blipFill>
          <a:blip r:embed="rId4" cstate="print"/>
          <a:srcRect/>
          <a:stretch>
            <a:fillRect/>
          </a:stretch>
        </p:blipFill>
        <p:spPr bwMode="auto">
          <a:xfrm>
            <a:off x="157261" y="4549834"/>
            <a:ext cx="7708851" cy="2138045"/>
          </a:xfrm>
          <a:prstGeom prst="rect">
            <a:avLst/>
          </a:prstGeom>
          <a:noFill/>
          <a:ln w="9525">
            <a:noFill/>
            <a:miter lim="800000"/>
            <a:headEnd/>
            <a:tailEnd/>
          </a:ln>
        </p:spPr>
      </p:pic>
      <p:cxnSp>
        <p:nvCxnSpPr>
          <p:cNvPr id="22" name="AutoShape 25"/>
          <p:cNvCxnSpPr>
            <a:cxnSpLocks noChangeShapeType="1"/>
          </p:cNvCxnSpPr>
          <p:nvPr/>
        </p:nvCxnSpPr>
        <p:spPr bwMode="auto">
          <a:xfrm>
            <a:off x="2077506" y="6669666"/>
            <a:ext cx="3432429"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Rectangle 23"/>
          <p:cNvSpPr>
            <a:spLocks noChangeArrowheads="1"/>
          </p:cNvSpPr>
          <p:nvPr/>
        </p:nvSpPr>
        <p:spPr bwMode="auto">
          <a:xfrm>
            <a:off x="2358660" y="5968775"/>
            <a:ext cx="1690376" cy="6679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r">
              <a:lnSpc>
                <a:spcPct val="115000"/>
              </a:lnSpc>
              <a:spcAft>
                <a:spcPts val="1000"/>
              </a:spcAft>
            </a:pPr>
            <a:r>
              <a:rPr lang="he-IL" sz="1100" b="1" dirty="0">
                <a:solidFill>
                  <a:srgbClr val="FF0000"/>
                </a:solidFill>
                <a:effectLst/>
                <a:latin typeface="Calibri"/>
                <a:ea typeface="Times New Roman"/>
                <a:cs typeface="Arial"/>
              </a:rPr>
              <a:t>זמן הרתעה </a:t>
            </a:r>
            <a:endParaRPr lang="en-US" sz="1100" dirty="0">
              <a:effectLst/>
              <a:latin typeface="Calibri"/>
              <a:ea typeface="Times New Roman"/>
              <a:cs typeface="Arial"/>
            </a:endParaRPr>
          </a:p>
        </p:txBody>
      </p:sp>
      <p:sp>
        <p:nvSpPr>
          <p:cNvPr id="25" name="Text Box 20"/>
          <p:cNvSpPr txBox="1">
            <a:spLocks noChangeArrowheads="1"/>
          </p:cNvSpPr>
          <p:nvPr/>
        </p:nvSpPr>
        <p:spPr bwMode="auto">
          <a:xfrm>
            <a:off x="816930" y="5041641"/>
            <a:ext cx="1035050" cy="5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he-IL" sz="1100" b="1">
                <a:solidFill>
                  <a:srgbClr val="FF0000"/>
                </a:solidFill>
                <a:effectLst/>
                <a:latin typeface="Calibri"/>
                <a:ea typeface="Times New Roman"/>
                <a:cs typeface="Arial"/>
              </a:rPr>
              <a:t>התרחשות רעידת אדמה</a:t>
            </a:r>
            <a:endParaRPr lang="en-US" sz="1100">
              <a:effectLst/>
              <a:latin typeface="Calibri"/>
              <a:ea typeface="Times New Roman"/>
              <a:cs typeface="Arial"/>
            </a:endParaRPr>
          </a:p>
        </p:txBody>
      </p:sp>
      <p:cxnSp>
        <p:nvCxnSpPr>
          <p:cNvPr id="26" name="AutoShape 23"/>
          <p:cNvCxnSpPr>
            <a:cxnSpLocks noChangeShapeType="1"/>
          </p:cNvCxnSpPr>
          <p:nvPr/>
        </p:nvCxnSpPr>
        <p:spPr bwMode="auto">
          <a:xfrm>
            <a:off x="899592" y="5360221"/>
            <a:ext cx="0" cy="3625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54590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4450"/>
            <a:ext cx="9144000" cy="8636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3600" b="0" i="0" u="none" strike="noStrike" cap="none" normalizeH="0" baseline="0" dirty="0" smtClean="0">
                <a:ln>
                  <a:noFill/>
                </a:ln>
                <a:solidFill>
                  <a:srgbClr val="7030A0"/>
                </a:solidFill>
                <a:effectLst/>
                <a:latin typeface="Arial" pitchFamily="34" charset="0"/>
                <a:cs typeface="Arial" pitchFamily="34" charset="0"/>
              </a:rPr>
              <a:t>מערכת רישום נתוני הסייסמוגרפים במכון הגיאופיזי</a:t>
            </a:r>
            <a:r>
              <a:rPr kumimoji="0" lang="en-US" altLang="he-IL" sz="3600" b="0" i="0" u="none" strike="noStrike" cap="none" normalizeH="0" baseline="0" dirty="0" smtClean="0">
                <a:ln>
                  <a:noFill/>
                </a:ln>
                <a:solidFill>
                  <a:srgbClr val="7030A0"/>
                </a:solidFill>
                <a:effectLst/>
                <a:latin typeface="Arial" pitchFamily="34" charset="0"/>
                <a:cs typeface="Arial" pitchFamily="34" charset="0"/>
              </a:rPr>
              <a:t> </a:t>
            </a:r>
            <a:endParaRPr kumimoji="0" lang="en-US" altLang="he-IL" sz="4400" b="0" i="0" u="none" strike="noStrike" cap="none" normalizeH="0" baseline="0" dirty="0" smtClean="0">
              <a:ln>
                <a:noFill/>
              </a:ln>
              <a:solidFill>
                <a:srgbClr val="7030A0"/>
              </a:solidFill>
              <a:effectLst/>
              <a:latin typeface="Arial" pitchFamily="34" charset="0"/>
              <a:cs typeface="Arial" pitchFamily="34" charset="0"/>
            </a:endParaRPr>
          </a:p>
        </p:txBody>
      </p:sp>
      <p:pic>
        <p:nvPicPr>
          <p:cNvPr id="153601" name="Picture 1"/>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539750" y="1052513"/>
            <a:ext cx="8137525" cy="522128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43680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nvGraphicFramePr>
        <p:xfrm>
          <a:off x="72008" y="836712"/>
          <a:ext cx="8964488" cy="5613400"/>
        </p:xfrm>
        <a:graphic>
          <a:graphicData uri="http://schemas.openxmlformats.org/drawingml/2006/table">
            <a:tbl>
              <a:tblPr rtl="1"/>
              <a:tblGrid>
                <a:gridCol w="1922745"/>
                <a:gridCol w="3976587"/>
                <a:gridCol w="1304720"/>
                <a:gridCol w="1760436"/>
              </a:tblGrid>
              <a:tr h="1152128">
                <a:tc>
                  <a:txBody>
                    <a:bodyPr/>
                    <a:lstStyle/>
                    <a:p>
                      <a:pPr algn="ctr" rtl="0">
                        <a:lnSpc>
                          <a:spcPct val="150000"/>
                        </a:lnSpc>
                        <a:spcAft>
                          <a:spcPts val="1000"/>
                        </a:spcAft>
                      </a:pPr>
                      <a:r>
                        <a:rPr lang="he-IL" sz="2000" b="1" dirty="0" smtClean="0">
                          <a:latin typeface="Calibri"/>
                          <a:ea typeface="Times New Roman"/>
                          <a:cs typeface="Arial"/>
                        </a:rPr>
                        <a:t>גודל </a:t>
                      </a:r>
                      <a:r>
                        <a:rPr lang="he-IL" sz="2000" b="1" dirty="0">
                          <a:latin typeface="Calibri"/>
                          <a:ea typeface="Times New Roman"/>
                          <a:cs typeface="Arial"/>
                        </a:rPr>
                        <a:t>הרעש בסולם ריכטר</a:t>
                      </a:r>
                      <a:endParaRPr lang="en-US"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rtl="0">
                        <a:lnSpc>
                          <a:spcPct val="150000"/>
                        </a:lnSpc>
                        <a:spcAft>
                          <a:spcPts val="1000"/>
                        </a:spcAft>
                      </a:pPr>
                      <a:r>
                        <a:rPr lang="he-IL" sz="2000" b="1" dirty="0" smtClean="0">
                          <a:latin typeface="Calibri"/>
                          <a:ea typeface="Times New Roman"/>
                          <a:cs typeface="Arial"/>
                        </a:rPr>
                        <a:t>תגובה</a:t>
                      </a:r>
                      <a:endParaRPr lang="en-US"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rtl="0">
                        <a:lnSpc>
                          <a:spcPct val="150000"/>
                        </a:lnSpc>
                        <a:spcAft>
                          <a:spcPts val="1000"/>
                        </a:spcAft>
                      </a:pPr>
                      <a:r>
                        <a:rPr lang="he-IL" sz="2000" b="1">
                          <a:latin typeface="Calibri"/>
                          <a:ea typeface="Times New Roman"/>
                          <a:cs typeface="Arial"/>
                        </a:rPr>
                        <a:t>טווח בק"מ</a:t>
                      </a:r>
                      <a:endParaRPr lang="en-US" sz="20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rtl="0">
                        <a:lnSpc>
                          <a:spcPct val="150000"/>
                        </a:lnSpc>
                        <a:spcAft>
                          <a:spcPts val="1000"/>
                        </a:spcAft>
                      </a:pPr>
                      <a:r>
                        <a:rPr lang="he-IL" sz="2000" b="1" dirty="0">
                          <a:latin typeface="Calibri"/>
                          <a:ea typeface="Times New Roman"/>
                          <a:cs typeface="Arial"/>
                        </a:rPr>
                        <a:t>מספר הרעידות </a:t>
                      </a:r>
                      <a:r>
                        <a:rPr lang="he-IL" sz="2000" b="1" dirty="0" smtClean="0">
                          <a:latin typeface="Calibri"/>
                          <a:ea typeface="Times New Roman"/>
                          <a:cs typeface="Arial"/>
                        </a:rPr>
                        <a:t> בשנה</a:t>
                      </a:r>
                    </a:p>
                    <a:p>
                      <a:pPr algn="ctr" rtl="0">
                        <a:lnSpc>
                          <a:spcPct val="150000"/>
                        </a:lnSpc>
                        <a:spcAft>
                          <a:spcPts val="1000"/>
                        </a:spcAft>
                      </a:pPr>
                      <a:r>
                        <a:rPr lang="he-IL" sz="2000" b="1" dirty="0" smtClean="0">
                          <a:latin typeface="Calibri"/>
                          <a:ea typeface="Times New Roman"/>
                          <a:cs typeface="Arial"/>
                        </a:rPr>
                        <a:t>(בעולם)</a:t>
                      </a:r>
                      <a:endParaRPr lang="en-US"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29787">
                <a:tc>
                  <a:txBody>
                    <a:bodyPr/>
                    <a:lstStyle/>
                    <a:p>
                      <a:pPr algn="ctr" rtl="1">
                        <a:lnSpc>
                          <a:spcPct val="150000"/>
                        </a:lnSpc>
                        <a:spcAft>
                          <a:spcPts val="1000"/>
                        </a:spcAft>
                      </a:pPr>
                      <a:r>
                        <a:rPr lang="he-IL" sz="2000">
                          <a:latin typeface="Calibri"/>
                          <a:ea typeface="Times New Roman"/>
                          <a:cs typeface="Arial"/>
                        </a:rPr>
                        <a:t>0-3</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רישום במכשירים</a:t>
                      </a:r>
                      <a:endParaRPr lang="en-US" sz="20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אפסי</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כמאה אלף</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923">
                <a:tc>
                  <a:txBody>
                    <a:bodyPr/>
                    <a:lstStyle/>
                    <a:p>
                      <a:pPr algn="ctr" rtl="1">
                        <a:lnSpc>
                          <a:spcPct val="150000"/>
                        </a:lnSpc>
                        <a:spcAft>
                          <a:spcPts val="1000"/>
                        </a:spcAft>
                      </a:pPr>
                      <a:r>
                        <a:rPr lang="he-IL" sz="2000">
                          <a:latin typeface="Calibri"/>
                          <a:ea typeface="Times New Roman"/>
                          <a:cs typeface="Arial"/>
                        </a:rPr>
                        <a:t>3-3.9</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בקושי על-ידי מעט אנשים</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עד 25</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כחמישים אלף</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14">
                <a:tc>
                  <a:txBody>
                    <a:bodyPr/>
                    <a:lstStyle/>
                    <a:p>
                      <a:pPr algn="ctr" rtl="1">
                        <a:lnSpc>
                          <a:spcPct val="150000"/>
                        </a:lnSpc>
                        <a:spcAft>
                          <a:spcPts val="1000"/>
                        </a:spcAft>
                      </a:pPr>
                      <a:r>
                        <a:rPr lang="he-IL" sz="2000">
                          <a:latin typeface="Calibri"/>
                          <a:ea typeface="Times New Roman"/>
                          <a:cs typeface="Arial"/>
                        </a:rPr>
                        <a:t>4-4.9</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מורגשת בתוך מבנים</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25-50</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כששת-אלפים</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55">
                <a:tc>
                  <a:txBody>
                    <a:bodyPr/>
                    <a:lstStyle/>
                    <a:p>
                      <a:pPr algn="ctr" rtl="1">
                        <a:lnSpc>
                          <a:spcPct val="150000"/>
                        </a:lnSpc>
                        <a:spcAft>
                          <a:spcPts val="1000"/>
                        </a:spcAft>
                      </a:pPr>
                      <a:r>
                        <a:rPr lang="he-IL" sz="2000">
                          <a:latin typeface="Calibri"/>
                          <a:ea typeface="Times New Roman"/>
                          <a:cs typeface="Arial"/>
                        </a:rPr>
                        <a:t>5-5.9</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גורמת לסדקים בקירות</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50-110</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כחמש מאות</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38">
                <a:tc>
                  <a:txBody>
                    <a:bodyPr/>
                    <a:lstStyle/>
                    <a:p>
                      <a:pPr algn="ctr" rtl="1">
                        <a:lnSpc>
                          <a:spcPct val="150000"/>
                        </a:lnSpc>
                        <a:spcAft>
                          <a:spcPts val="1000"/>
                        </a:spcAft>
                      </a:pPr>
                      <a:r>
                        <a:rPr lang="he-IL" sz="2000">
                          <a:latin typeface="Calibri"/>
                          <a:ea typeface="Times New Roman"/>
                          <a:cs typeface="Arial"/>
                        </a:rPr>
                        <a:t>6-6.9</a:t>
                      </a:r>
                      <a:endParaRPr lang="en-US" sz="20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גורמת לקריסת מבנים</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110-200</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כמאה ועשרים</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838">
                <a:tc>
                  <a:txBody>
                    <a:bodyPr/>
                    <a:lstStyle/>
                    <a:p>
                      <a:pPr algn="ctr" rtl="1">
                        <a:lnSpc>
                          <a:spcPct val="150000"/>
                        </a:lnSpc>
                        <a:spcAft>
                          <a:spcPts val="1000"/>
                        </a:spcAft>
                      </a:pPr>
                      <a:r>
                        <a:rPr lang="he-IL" sz="2000" dirty="0">
                          <a:latin typeface="Calibri"/>
                          <a:ea typeface="Times New Roman"/>
                          <a:cs typeface="Arial"/>
                        </a:rPr>
                        <a:t>7-7.9</a:t>
                      </a:r>
                      <a:endParaRPr lang="en-US" sz="2000" dirty="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גורמת להרס משמעותי של מבנים, סכרים וגשרים</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200-400</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כשמונה-עשר</a:t>
                      </a:r>
                      <a:endParaRPr lang="en-US" sz="2000">
                        <a:latin typeface="Calibri"/>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442">
                <a:tc>
                  <a:txBody>
                    <a:bodyPr/>
                    <a:lstStyle/>
                    <a:p>
                      <a:pPr algn="ctr" rtl="1">
                        <a:lnSpc>
                          <a:spcPct val="150000"/>
                        </a:lnSpc>
                        <a:spcAft>
                          <a:spcPts val="1000"/>
                        </a:spcAft>
                      </a:pPr>
                      <a:r>
                        <a:rPr lang="he-IL" sz="2000">
                          <a:latin typeface="Calibri"/>
                          <a:ea typeface="Times New Roman"/>
                          <a:cs typeface="Arial"/>
                        </a:rPr>
                        <a:t>8-8.8</a:t>
                      </a:r>
                      <a:endParaRPr lang="en-US" sz="20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גורמת להרס קשה ביותר: הרס מבנים, בורות ענק, הסטת נהרות ממסלולם</a:t>
                      </a:r>
                      <a:endParaRPr lang="en-US" sz="20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a:latin typeface="Calibri"/>
                          <a:ea typeface="Times New Roman"/>
                          <a:cs typeface="Arial"/>
                        </a:rPr>
                        <a:t>400-750</a:t>
                      </a:r>
                      <a:endParaRPr lang="en-US" sz="20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1000"/>
                        </a:spcAft>
                      </a:pPr>
                      <a:r>
                        <a:rPr lang="he-IL" sz="2000" dirty="0">
                          <a:latin typeface="Calibri"/>
                          <a:ea typeface="Times New Roman"/>
                          <a:cs typeface="Arial"/>
                        </a:rPr>
                        <a:t>אחת בשנה</a:t>
                      </a:r>
                      <a:endParaRPr lang="en-US"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307146" y="6444734"/>
            <a:ext cx="583685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(באדיבות המרכז להשתלמות מורים במדעים </a:t>
            </a:r>
            <a:r>
              <a:rPr kumimoji="0" lang="he-IL" b="0" i="0" strike="noStrike" cap="none" normalizeH="0" baseline="0" dirty="0" smtClean="0">
                <a:ln>
                  <a:noFill/>
                </a:ln>
                <a:solidFill>
                  <a:schemeClr val="tx1"/>
                </a:solidFill>
                <a:effectLst/>
                <a:latin typeface="Calibri" pitchFamily="34" charset="0"/>
                <a:ea typeface="Times New Roman" pitchFamily="18" charset="0"/>
                <a:cs typeface="Arial" pitchFamily="34" charset="0"/>
              </a:rPr>
              <a:t>וטכנולוגיה</a:t>
            </a:r>
            <a:r>
              <a:rPr lang="en-US" dirty="0" smtClean="0">
                <a:latin typeface="Calibri" pitchFamily="34" charset="0"/>
                <a:ea typeface="Times New Roman" pitchFamily="18" charset="0"/>
                <a:cs typeface="Arial" pitchFamily="34" charset="0"/>
              </a:rPr>
              <a:t> </a:t>
            </a:r>
            <a:r>
              <a:rPr kumimoji="0" lang="he-IL" b="0" i="0" strike="noStrike" cap="none" normalizeH="0" baseline="0" dirty="0" smtClean="0">
                <a:ln>
                  <a:noFill/>
                </a:ln>
                <a:solidFill>
                  <a:schemeClr val="tx1"/>
                </a:solidFill>
                <a:effectLst/>
                <a:latin typeface="Calibri" pitchFamily="34" charset="0"/>
                <a:ea typeface="Times New Roman" pitchFamily="18" charset="0"/>
                <a:cs typeface="Arial" pitchFamily="34" charset="0"/>
              </a:rPr>
              <a:t>שלומי</a:t>
            </a:r>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he-IL"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2915816" y="159023"/>
            <a:ext cx="3672408" cy="461665"/>
          </a:xfrm>
          <a:prstGeom prst="rect">
            <a:avLst/>
          </a:prstGeom>
          <a:noFill/>
        </p:spPr>
        <p:txBody>
          <a:bodyPr wrap="square" rtlCol="0">
            <a:spAutoFit/>
          </a:bodyPr>
          <a:lstStyle/>
          <a:p>
            <a:pPr algn="ctr"/>
            <a:r>
              <a:rPr lang="he-IL" sz="2400" b="1" dirty="0" smtClean="0"/>
              <a:t>סולם ריכטר</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635896" y="709923"/>
            <a:ext cx="5508104" cy="5770811"/>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עליכם לבחור כתבה אחת לסמן את מיקום הרעידה במפה המצורפת ולענות על השאלות הבאות:  </a:t>
            </a:r>
          </a:p>
          <a:p>
            <a:pPr lvl="0"/>
            <a:endPar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lvl="0">
              <a:buFont typeface="Arial" pitchFamily="34" charset="0"/>
              <a:buChar char="•"/>
            </a:pPr>
            <a:r>
              <a:rPr lang="he-IL" dirty="0" smtClean="0"/>
              <a:t>היכן התרחשה הרעידה? </a:t>
            </a:r>
            <a:endParaRPr lang="en-US" dirty="0" smtClean="0"/>
          </a:p>
          <a:p>
            <a:pPr lvl="0">
              <a:buFont typeface="Arial" pitchFamily="34" charset="0"/>
              <a:buChar char="•"/>
            </a:pPr>
            <a:r>
              <a:rPr lang="he-IL" dirty="0" smtClean="0"/>
              <a:t>מהו גודל הרעידה לפי סולם ריכטר ?</a:t>
            </a:r>
            <a:endParaRPr lang="en-US" dirty="0" smtClean="0"/>
          </a:p>
          <a:p>
            <a:pPr lvl="0">
              <a:buFont typeface="Arial" pitchFamily="34" charset="0"/>
              <a:buChar char="•"/>
            </a:pPr>
            <a:r>
              <a:rPr lang="he-IL" dirty="0" smtClean="0"/>
              <a:t>מהו תיאור הרעידה לפי סולם ריכטר (לפי הטבלה בדף העבודה)?</a:t>
            </a:r>
            <a:r>
              <a:rPr lang="en-US" dirty="0" smtClean="0"/>
              <a:t> </a:t>
            </a:r>
          </a:p>
          <a:p>
            <a:pPr lvl="0">
              <a:buFont typeface="Arial" pitchFamily="34" charset="0"/>
              <a:buChar char="•"/>
            </a:pPr>
            <a:r>
              <a:rPr lang="he-IL" dirty="0" smtClean="0"/>
              <a:t>איפה מרכז הרעש?</a:t>
            </a:r>
            <a:endParaRPr lang="en-US" dirty="0" smtClean="0"/>
          </a:p>
          <a:p>
            <a:pPr lvl="0">
              <a:buFont typeface="Arial" pitchFamily="34" charset="0"/>
              <a:buChar char="•"/>
            </a:pPr>
            <a:r>
              <a:rPr lang="he-IL" dirty="0" smtClean="0"/>
              <a:t>איזה נזק נגרם (לפי המתואר בכתבה)? </a:t>
            </a:r>
            <a:endParaRPr lang="en-US" dirty="0" smtClean="0"/>
          </a:p>
          <a:p>
            <a:r>
              <a:rPr lang="ar-SA" dirty="0" err="1" smtClean="0"/>
              <a:t>אנושי</a:t>
            </a:r>
            <a:r>
              <a:rPr lang="ar-SA" dirty="0" smtClean="0"/>
              <a:t> </a:t>
            </a:r>
            <a:r>
              <a:rPr lang="he-IL" dirty="0" smtClean="0"/>
              <a:t>(</a:t>
            </a:r>
            <a:r>
              <a:rPr lang="ar-SA" dirty="0" err="1" smtClean="0"/>
              <a:t>מס</a:t>
            </a:r>
            <a:r>
              <a:rPr lang="en-US" dirty="0" smtClean="0"/>
              <a:t>' </a:t>
            </a:r>
            <a:r>
              <a:rPr lang="ar-SA" dirty="0" err="1" smtClean="0"/>
              <a:t>נפגעים</a:t>
            </a:r>
            <a:r>
              <a:rPr lang="he-IL" dirty="0" smtClean="0"/>
              <a:t>)</a:t>
            </a:r>
          </a:p>
          <a:p>
            <a:r>
              <a:rPr lang="he-IL" dirty="0" smtClean="0"/>
              <a:t>רכוש</a:t>
            </a:r>
            <a:endParaRPr lang="en-US" dirty="0" smtClean="0"/>
          </a:p>
          <a:p>
            <a:r>
              <a:rPr lang="he-IL" dirty="0" smtClean="0"/>
              <a:t>משני</a:t>
            </a:r>
            <a:endParaRPr lang="en-US" dirty="0" smtClean="0"/>
          </a:p>
          <a:p>
            <a:pPr lvl="0">
              <a:buFont typeface="Arial" pitchFamily="34" charset="0"/>
              <a:buChar char="•"/>
            </a:pPr>
            <a:r>
              <a:rPr lang="he-IL" dirty="0" smtClean="0"/>
              <a:t>מה הגורם העיקרי לנזק</a:t>
            </a:r>
            <a:r>
              <a:rPr lang="en-US" dirty="0" smtClean="0"/>
              <a:t>? </a:t>
            </a:r>
          </a:p>
          <a:p>
            <a:pPr lvl="0">
              <a:buFont typeface="Arial" pitchFamily="34" charset="0"/>
              <a:buChar char="•"/>
            </a:pPr>
            <a:r>
              <a:rPr lang="he-IL" dirty="0" smtClean="0"/>
              <a:t>מתי התרחשה הרעידה האחרונה באזור</a:t>
            </a:r>
            <a:r>
              <a:rPr lang="en-US" dirty="0" smtClean="0"/>
              <a:t>? </a:t>
            </a:r>
          </a:p>
          <a:p>
            <a:pPr lvl="0">
              <a:buFont typeface="Arial" pitchFamily="34" charset="0"/>
              <a:buChar char="•"/>
            </a:pPr>
            <a:r>
              <a:rPr lang="he-IL" dirty="0" smtClean="0"/>
              <a:t>כמה רעידות כאלו יתכנו בעולם בשנה? (הסתכלו בטבלה)</a:t>
            </a:r>
            <a:r>
              <a:rPr lang="en-US" dirty="0" smtClean="0"/>
              <a:t> _</a:t>
            </a:r>
          </a:p>
          <a:p>
            <a:pPr lvl="0"/>
            <a:r>
              <a:rPr lang="he-IL" dirty="0" smtClean="0"/>
              <a:t>כפי שקראתם בכתבה אזורי הרעש היו סמוכים לאוקיאנוס</a:t>
            </a:r>
            <a:r>
              <a:rPr lang="en-US" dirty="0" smtClean="0"/>
              <a:t>. </a:t>
            </a:r>
            <a:r>
              <a:rPr lang="he-IL" dirty="0" smtClean="0"/>
              <a:t>כאשר מתרחשת רעידת אדמה בים נוצר נחשול (גל) ענק המתנפץ אל החוף</a:t>
            </a:r>
            <a:r>
              <a:rPr lang="en-US" dirty="0" smtClean="0"/>
              <a:t>. </a:t>
            </a:r>
            <a:r>
              <a:rPr lang="he-IL" dirty="0" smtClean="0"/>
              <a:t>לגל זה קוראים צונאמי (ביפנית משמעות השם היא גל בנמל).</a:t>
            </a:r>
            <a:endParaRPr lang="en-US" dirty="0" smtClean="0"/>
          </a:p>
          <a:p>
            <a:pPr>
              <a:lnSpc>
                <a:spcPct val="150000"/>
              </a:lnSpc>
              <a:buFont typeface="Arial" pitchFamily="34" charset="0"/>
              <a:buChar char="•"/>
            </a:pPr>
            <a:r>
              <a:rPr lang="he-IL" dirty="0" smtClean="0"/>
              <a:t> </a:t>
            </a:r>
            <a:r>
              <a:rPr lang="ar-SA" dirty="0" err="1" smtClean="0"/>
              <a:t>מה היה הנזק שנגרם מגל הצונאמי</a:t>
            </a:r>
            <a:r>
              <a:rPr lang="he-IL" dirty="0" smtClean="0"/>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קבוצה 2"/>
          <p:cNvGrpSpPr/>
          <p:nvPr/>
        </p:nvGrpSpPr>
        <p:grpSpPr>
          <a:xfrm>
            <a:off x="0" y="0"/>
            <a:ext cx="3563888" cy="2276872"/>
            <a:chOff x="5810250" y="4581128"/>
            <a:chExt cx="3333750" cy="2276872"/>
          </a:xfrm>
        </p:grpSpPr>
        <p:pic>
          <p:nvPicPr>
            <p:cNvPr id="4" name="Picture 4" descr="http://www.galim.org.il/pools/files/GalimGifs/GalimGifPicture/7044.jpg"/>
            <p:cNvPicPr>
              <a:picLocks noChangeAspect="1" noChangeArrowheads="1"/>
            </p:cNvPicPr>
            <p:nvPr/>
          </p:nvPicPr>
          <p:blipFill>
            <a:blip r:embed="rId2" cstate="print"/>
            <a:srcRect/>
            <a:stretch>
              <a:fillRect/>
            </a:stretch>
          </p:blipFill>
          <p:spPr bwMode="auto">
            <a:xfrm>
              <a:off x="5810250" y="4629150"/>
              <a:ext cx="3333750" cy="2228850"/>
            </a:xfrm>
            <a:prstGeom prst="rect">
              <a:avLst/>
            </a:prstGeom>
            <a:noFill/>
          </p:spPr>
        </p:pic>
        <p:sp>
          <p:nvSpPr>
            <p:cNvPr id="5" name="TextBox 4"/>
            <p:cNvSpPr txBox="1"/>
            <p:nvPr/>
          </p:nvSpPr>
          <p:spPr>
            <a:xfrm>
              <a:off x="7487816" y="4581128"/>
              <a:ext cx="1656184" cy="369332"/>
            </a:xfrm>
            <a:prstGeom prst="rect">
              <a:avLst/>
            </a:prstGeom>
            <a:noFill/>
          </p:spPr>
          <p:txBody>
            <a:bodyPr wrap="square" rtlCol="0">
              <a:spAutoFit/>
            </a:bodyPr>
            <a:lstStyle/>
            <a:p>
              <a:r>
                <a:rPr lang="he-IL" dirty="0" smtClean="0"/>
                <a:t>צ'ילה</a:t>
              </a:r>
              <a:endParaRPr lang="en-US" dirty="0"/>
            </a:p>
          </p:txBody>
        </p:sp>
      </p:grpSp>
      <p:pic>
        <p:nvPicPr>
          <p:cNvPr id="6" name="Picture 6" descr="http://images1.calcalist.co.il/PicServer2/20122005/104223/y_l.jpg"/>
          <p:cNvPicPr>
            <a:picLocks noChangeAspect="1" noChangeArrowheads="1"/>
          </p:cNvPicPr>
          <p:nvPr/>
        </p:nvPicPr>
        <p:blipFill>
          <a:blip r:embed="rId3" cstate="print"/>
          <a:srcRect/>
          <a:stretch>
            <a:fillRect/>
          </a:stretch>
        </p:blipFill>
        <p:spPr bwMode="auto">
          <a:xfrm>
            <a:off x="0" y="4452493"/>
            <a:ext cx="3563888" cy="2405507"/>
          </a:xfrm>
          <a:prstGeom prst="rect">
            <a:avLst/>
          </a:prstGeom>
          <a:noFill/>
        </p:spPr>
      </p:pic>
      <p:sp>
        <p:nvSpPr>
          <p:cNvPr id="7" name="TextBox 6"/>
          <p:cNvSpPr txBox="1"/>
          <p:nvPr/>
        </p:nvSpPr>
        <p:spPr>
          <a:xfrm>
            <a:off x="1979712" y="4437112"/>
            <a:ext cx="1656184" cy="369332"/>
          </a:xfrm>
          <a:prstGeom prst="rect">
            <a:avLst/>
          </a:prstGeom>
          <a:noFill/>
        </p:spPr>
        <p:txBody>
          <a:bodyPr wrap="square" rtlCol="0">
            <a:spAutoFit/>
          </a:bodyPr>
          <a:lstStyle/>
          <a:p>
            <a:r>
              <a:rPr lang="he-IL" dirty="0" smtClean="0"/>
              <a:t>האיטי</a:t>
            </a:r>
            <a:endParaRPr lang="en-US" dirty="0"/>
          </a:p>
        </p:txBody>
      </p:sp>
      <p:grpSp>
        <p:nvGrpSpPr>
          <p:cNvPr id="8" name="קבוצה 7"/>
          <p:cNvGrpSpPr/>
          <p:nvPr/>
        </p:nvGrpSpPr>
        <p:grpSpPr>
          <a:xfrm>
            <a:off x="0" y="2348880"/>
            <a:ext cx="3563888" cy="1993404"/>
            <a:chOff x="0" y="0"/>
            <a:chExt cx="3810000" cy="2857500"/>
          </a:xfrm>
        </p:grpSpPr>
        <p:pic>
          <p:nvPicPr>
            <p:cNvPr id="9" name="Picture 2" descr="http://msc.wcdn.co.il/archive/1228135-5.jpg"/>
            <p:cNvPicPr>
              <a:picLocks noChangeAspect="1" noChangeArrowheads="1"/>
            </p:cNvPicPr>
            <p:nvPr/>
          </p:nvPicPr>
          <p:blipFill>
            <a:blip r:embed="rId4" cstate="print"/>
            <a:srcRect/>
            <a:stretch>
              <a:fillRect/>
            </a:stretch>
          </p:blipFill>
          <p:spPr bwMode="auto">
            <a:xfrm>
              <a:off x="0" y="0"/>
              <a:ext cx="3810000" cy="2857500"/>
            </a:xfrm>
            <a:prstGeom prst="rect">
              <a:avLst/>
            </a:prstGeom>
            <a:noFill/>
          </p:spPr>
        </p:pic>
        <p:sp>
          <p:nvSpPr>
            <p:cNvPr id="10" name="TextBox 9"/>
            <p:cNvSpPr txBox="1"/>
            <p:nvPr/>
          </p:nvSpPr>
          <p:spPr>
            <a:xfrm>
              <a:off x="2123728" y="0"/>
              <a:ext cx="1656184" cy="369332"/>
            </a:xfrm>
            <a:prstGeom prst="rect">
              <a:avLst/>
            </a:prstGeom>
            <a:noFill/>
          </p:spPr>
          <p:txBody>
            <a:bodyPr wrap="square" rtlCol="0">
              <a:spAutoFit/>
            </a:bodyPr>
            <a:lstStyle/>
            <a:p>
              <a:r>
                <a:rPr lang="he-IL" dirty="0" smtClean="0"/>
                <a:t>יפן</a:t>
              </a:r>
              <a:endParaRPr lang="en-US" dirty="0"/>
            </a:p>
          </p:txBody>
        </p:sp>
      </p:grpSp>
      <p:sp>
        <p:nvSpPr>
          <p:cNvPr id="11" name="TextBox 10"/>
          <p:cNvSpPr txBox="1"/>
          <p:nvPr/>
        </p:nvSpPr>
        <p:spPr>
          <a:xfrm>
            <a:off x="5940152" y="0"/>
            <a:ext cx="3203848" cy="461665"/>
          </a:xfrm>
          <a:prstGeom prst="rect">
            <a:avLst/>
          </a:prstGeom>
          <a:noFill/>
        </p:spPr>
        <p:txBody>
          <a:bodyPr wrap="square" rtlCol="0">
            <a:spAutoFit/>
          </a:bodyPr>
          <a:lstStyle/>
          <a:p>
            <a:r>
              <a:rPr lang="he-IL" sz="2400" b="1" dirty="0" smtClean="0"/>
              <a:t>מטלה – ניתוח כתבה</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www.orianit.edu-negev.gov.il/sacharas/sites/homepage/miryam/Images/%D7%9E%D7%A4%D7%AA%20%D7%94%D7%A2%D7%95%D7%9C%D7%9D.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584" y="764704"/>
            <a:ext cx="7416823" cy="5040560"/>
          </a:xfrm>
          <a:prstGeom prst="rect">
            <a:avLst/>
          </a:prstGeom>
          <a:noFill/>
          <a:ln w="9525">
            <a:noFill/>
            <a:miter lim="800000"/>
            <a:headEnd/>
            <a:tailEnd/>
          </a:ln>
        </p:spPr>
      </p:pic>
      <p:grpSp>
        <p:nvGrpSpPr>
          <p:cNvPr id="3" name="Group 2"/>
          <p:cNvGrpSpPr>
            <a:grpSpLocks/>
          </p:cNvGrpSpPr>
          <p:nvPr/>
        </p:nvGrpSpPr>
        <p:grpSpPr bwMode="auto">
          <a:xfrm>
            <a:off x="1547664" y="1631146"/>
            <a:ext cx="6493999" cy="3885849"/>
            <a:chOff x="2023" y="8110"/>
            <a:chExt cx="8846" cy="4965"/>
          </a:xfrm>
        </p:grpSpPr>
        <p:sp>
          <p:nvSpPr>
            <p:cNvPr id="4" name="Rectangle 3"/>
            <p:cNvSpPr>
              <a:spLocks noChangeArrowheads="1"/>
            </p:cNvSpPr>
            <p:nvPr/>
          </p:nvSpPr>
          <p:spPr bwMode="auto">
            <a:xfrm>
              <a:off x="9674" y="9989"/>
              <a:ext cx="1195" cy="3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5" name="Rectangle 4"/>
            <p:cNvSpPr>
              <a:spLocks noChangeArrowheads="1"/>
            </p:cNvSpPr>
            <p:nvPr/>
          </p:nvSpPr>
          <p:spPr bwMode="auto">
            <a:xfrm>
              <a:off x="7399" y="10725"/>
              <a:ext cx="1195" cy="3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a:spLocks noChangeArrowheads="1"/>
            </p:cNvSpPr>
            <p:nvPr/>
          </p:nvSpPr>
          <p:spPr bwMode="auto">
            <a:xfrm>
              <a:off x="3985" y="9303"/>
              <a:ext cx="1195" cy="3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7" name="Rectangle 6"/>
            <p:cNvSpPr>
              <a:spLocks noChangeArrowheads="1"/>
            </p:cNvSpPr>
            <p:nvPr/>
          </p:nvSpPr>
          <p:spPr bwMode="auto">
            <a:xfrm>
              <a:off x="2023" y="11369"/>
              <a:ext cx="1195" cy="3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8" name="Rectangle 7"/>
            <p:cNvSpPr>
              <a:spLocks noChangeArrowheads="1"/>
            </p:cNvSpPr>
            <p:nvPr/>
          </p:nvSpPr>
          <p:spPr bwMode="auto">
            <a:xfrm>
              <a:off x="5750" y="12749"/>
              <a:ext cx="1195" cy="3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7320" y="8149"/>
              <a:ext cx="1195" cy="3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8816" y="10827"/>
              <a:ext cx="1195" cy="3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a:off x="2732" y="8110"/>
              <a:ext cx="1017" cy="59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3842" y="10229"/>
              <a:ext cx="1017" cy="59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5623" y="9437"/>
              <a:ext cx="1195" cy="3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5554" y="8425"/>
              <a:ext cx="1195" cy="3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grpSp>
      <p:sp>
        <p:nvSpPr>
          <p:cNvPr id="15" name="TextBox 14"/>
          <p:cNvSpPr txBox="1"/>
          <p:nvPr/>
        </p:nvSpPr>
        <p:spPr>
          <a:xfrm>
            <a:off x="6757132" y="188640"/>
            <a:ext cx="2279364" cy="369332"/>
          </a:xfrm>
          <a:prstGeom prst="rect">
            <a:avLst/>
          </a:prstGeom>
          <a:noFill/>
        </p:spPr>
        <p:txBody>
          <a:bodyPr wrap="square" rtlCol="0">
            <a:spAutoFit/>
          </a:bodyPr>
          <a:lstStyle/>
          <a:p>
            <a:r>
              <a:rPr lang="he-IL" dirty="0" smtClean="0"/>
              <a:t>איור 3 – מפת העולם</a:t>
            </a:r>
            <a:endParaRPr lang="en-US" dirty="0"/>
          </a:p>
        </p:txBody>
      </p:sp>
    </p:spTree>
    <p:extLst>
      <p:ext uri="{BB962C8B-B14F-4D97-AF65-F5344CB8AC3E}">
        <p14:creationId xmlns:p14="http://schemas.microsoft.com/office/powerpoint/2010/main" val="219865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 y="3645025"/>
            <a:ext cx="4533647" cy="3212976"/>
          </a:xfrm>
          <a:prstGeom prst="rect">
            <a:avLst/>
          </a:prstGeom>
          <a:noFill/>
          <a:ln w="9525">
            <a:noFill/>
            <a:miter lim="800000"/>
            <a:headEnd/>
            <a:tailEnd/>
          </a:ln>
        </p:spPr>
      </p:pic>
      <p:sp>
        <p:nvSpPr>
          <p:cNvPr id="5" name="TextBox 4"/>
          <p:cNvSpPr txBox="1"/>
          <p:nvPr/>
        </p:nvSpPr>
        <p:spPr>
          <a:xfrm>
            <a:off x="3456384" y="6488668"/>
            <a:ext cx="1043608" cy="369332"/>
          </a:xfrm>
          <a:prstGeom prst="rect">
            <a:avLst/>
          </a:prstGeom>
          <a:solidFill>
            <a:schemeClr val="bg1"/>
          </a:solidFill>
        </p:spPr>
        <p:txBody>
          <a:bodyPr wrap="square" rtlCol="0">
            <a:spAutoFit/>
          </a:bodyPr>
          <a:lstStyle/>
          <a:p>
            <a:r>
              <a:rPr lang="he-IL" dirty="0" smtClean="0"/>
              <a:t>בית שאן</a:t>
            </a:r>
            <a:endParaRPr lang="en-US" dirty="0"/>
          </a:p>
        </p:txBody>
      </p:sp>
      <p:sp>
        <p:nvSpPr>
          <p:cNvPr id="3" name="מלבן 2"/>
          <p:cNvSpPr/>
          <p:nvPr/>
        </p:nvSpPr>
        <p:spPr>
          <a:xfrm>
            <a:off x="3563888" y="980728"/>
            <a:ext cx="5220072" cy="1569660"/>
          </a:xfrm>
          <a:prstGeom prst="rect">
            <a:avLst/>
          </a:prstGeom>
        </p:spPr>
        <p:txBody>
          <a:bodyPr wrap="square">
            <a:spAutoFit/>
          </a:bodyPr>
          <a:lstStyle/>
          <a:p>
            <a:pPr algn="ctr"/>
            <a:r>
              <a:rPr lang="he-IL" sz="2400" b="1" dirty="0" smtClean="0"/>
              <a:t>שיעור 2: רעידות אדמה בארץ ישראל</a:t>
            </a:r>
          </a:p>
          <a:p>
            <a:endParaRPr lang="en-US" sz="2400" b="1" dirty="0" smtClean="0"/>
          </a:p>
          <a:p>
            <a:pPr algn="ctr"/>
            <a:r>
              <a:rPr lang="he-IL" sz="2400" b="1" dirty="0" smtClean="0"/>
              <a:t>מטרה: הבנת הסיכונים והתופעה בהקשר הגיאוגרפי של א"י.</a:t>
            </a:r>
            <a:endParaRPr lang="en-US" sz="2400" b="1" dirty="0" smtClean="0"/>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6016" y="3593730"/>
            <a:ext cx="4248472" cy="3264270"/>
          </a:xfrm>
          <a:prstGeom prst="rect">
            <a:avLst/>
          </a:prstGeom>
          <a:noFill/>
          <a:ln w="9525">
            <a:noFill/>
            <a:miter lim="800000"/>
            <a:headEnd/>
            <a:tailEnd/>
          </a:ln>
        </p:spPr>
      </p:pic>
      <p:pic>
        <p:nvPicPr>
          <p:cNvPr id="9" name="תמונה 8" descr="758_18.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16024" y="189915"/>
            <a:ext cx="2915816" cy="3383101"/>
          </a:xfrm>
          <a:prstGeom prst="rect">
            <a:avLst/>
          </a:prstGeom>
        </p:spPr>
      </p:pic>
      <p:sp>
        <p:nvSpPr>
          <p:cNvPr id="10" name="TextBox 9"/>
          <p:cNvSpPr txBox="1"/>
          <p:nvPr/>
        </p:nvSpPr>
        <p:spPr>
          <a:xfrm>
            <a:off x="971600" y="2924944"/>
            <a:ext cx="1043608" cy="369332"/>
          </a:xfrm>
          <a:prstGeom prst="rect">
            <a:avLst/>
          </a:prstGeom>
          <a:solidFill>
            <a:schemeClr val="bg1"/>
          </a:solidFill>
        </p:spPr>
        <p:txBody>
          <a:bodyPr wrap="square" rtlCol="0">
            <a:spAutoFit/>
          </a:bodyPr>
          <a:lstStyle/>
          <a:p>
            <a:r>
              <a:rPr lang="he-IL" dirty="0" smtClean="0"/>
              <a:t>אילת</a:t>
            </a:r>
            <a:endParaRPr lang="en-US" dirty="0"/>
          </a:p>
        </p:txBody>
      </p:sp>
      <p:sp>
        <p:nvSpPr>
          <p:cNvPr id="11" name="TextBox 10"/>
          <p:cNvSpPr txBox="1"/>
          <p:nvPr/>
        </p:nvSpPr>
        <p:spPr>
          <a:xfrm>
            <a:off x="7524328" y="6488668"/>
            <a:ext cx="1403648" cy="369332"/>
          </a:xfrm>
          <a:prstGeom prst="rect">
            <a:avLst/>
          </a:prstGeom>
          <a:solidFill>
            <a:schemeClr val="bg1"/>
          </a:solidFill>
        </p:spPr>
        <p:txBody>
          <a:bodyPr wrap="square" rtlCol="0">
            <a:spAutoFit/>
          </a:bodyPr>
          <a:lstStyle/>
          <a:p>
            <a:r>
              <a:rPr lang="he-IL" dirty="0" smtClean="0"/>
              <a:t>מצד עטרת</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nvGraphicFramePr>
        <p:xfrm>
          <a:off x="106812" y="501661"/>
          <a:ext cx="9037188" cy="6311715"/>
        </p:xfrm>
        <a:graphic>
          <a:graphicData uri="http://schemas.openxmlformats.org/drawingml/2006/table">
            <a:tbl>
              <a:tblPr rtl="1">
                <a:tableStyleId>{BC89EF96-8CEA-46FF-86C4-4CE0E7609802}</a:tableStyleId>
              </a:tblPr>
              <a:tblGrid>
                <a:gridCol w="879903"/>
                <a:gridCol w="1049651"/>
                <a:gridCol w="1394841"/>
                <a:gridCol w="5712793"/>
              </a:tblGrid>
              <a:tr h="515444">
                <a:tc>
                  <a:txBody>
                    <a:bodyPr/>
                    <a:lstStyle/>
                    <a:p>
                      <a:pPr algn="ctr" rtl="1">
                        <a:lnSpc>
                          <a:spcPct val="115000"/>
                        </a:lnSpc>
                        <a:spcAft>
                          <a:spcPts val="0"/>
                        </a:spcAft>
                      </a:pPr>
                      <a:r>
                        <a:rPr lang="he-IL" sz="1400" b="1" dirty="0"/>
                        <a:t>שנה</a:t>
                      </a:r>
                      <a:endParaRPr lang="en-US" sz="1400" b="1" dirty="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b="1" dirty="0" smtClean="0"/>
                        <a:t>דרגה </a:t>
                      </a:r>
                      <a:r>
                        <a:rPr lang="he-IL" sz="1400" b="1" dirty="0"/>
                        <a:t>בסולם ריכטר</a:t>
                      </a:r>
                      <a:endParaRPr lang="en-US" sz="1400" b="1" dirty="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b="1" dirty="0"/>
                        <a:t>מיקום</a:t>
                      </a:r>
                      <a:endParaRPr lang="en-US" sz="1400" b="1" dirty="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b="1" dirty="0"/>
                        <a:t>תיאור מילולי והערות</a:t>
                      </a:r>
                      <a:endParaRPr lang="en-US" sz="1400" b="1" dirty="0">
                        <a:latin typeface="Calibri"/>
                        <a:ea typeface="Times New Roman"/>
                        <a:cs typeface="Arial"/>
                      </a:endParaRPr>
                    </a:p>
                  </a:txBody>
                  <a:tcPr marL="3641" marR="3641" marT="3641" marB="3641" anchor="ctr">
                    <a:solidFill>
                      <a:schemeClr val="bg1"/>
                    </a:solidFill>
                  </a:tcPr>
                </a:tc>
              </a:tr>
              <a:tr h="864695">
                <a:tc>
                  <a:txBody>
                    <a:bodyPr/>
                    <a:lstStyle/>
                    <a:p>
                      <a:pPr algn="ctr" rtl="1">
                        <a:lnSpc>
                          <a:spcPct val="115000"/>
                        </a:lnSpc>
                        <a:spcAft>
                          <a:spcPts val="0"/>
                        </a:spcAft>
                      </a:pPr>
                      <a:endParaRPr lang="he-IL" sz="140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endParaRPr lang="he-IL" sz="1400" dirty="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endParaRPr lang="he-IL" sz="1400" dirty="0">
                        <a:latin typeface="Calibri"/>
                        <a:ea typeface="Times New Roman"/>
                        <a:cs typeface="Arial"/>
                      </a:endParaRPr>
                    </a:p>
                  </a:txBody>
                  <a:tcPr marL="3641" marR="3641" marT="3641" marB="3641" anchor="ctr">
                    <a:solidFill>
                      <a:schemeClr val="bg1"/>
                    </a:solidFill>
                  </a:tcPr>
                </a:tc>
                <a:tc>
                  <a:txBody>
                    <a:bodyPr/>
                    <a:lstStyle/>
                    <a:p>
                      <a:pPr algn="r" rtl="1">
                        <a:lnSpc>
                          <a:spcPct val="115000"/>
                        </a:lnSpc>
                        <a:spcAft>
                          <a:spcPts val="1000"/>
                        </a:spcAft>
                      </a:pPr>
                      <a:r>
                        <a:rPr lang="he-IL" sz="1400" dirty="0"/>
                        <a:t>ונבקע הר זיתים מחציו מזרחה וימה, גיא גדולה מאוד, ומש חצי ההר צפונה וחציו נגבה. והיה ביום ההוא יצאו מים חיים מירושלים, חציים אל הים הקדמוני וחציים אל הים האחרון בקיץ ובחורף יהיה". (זכריה יד' 8-3).</a:t>
                      </a:r>
                      <a:endParaRPr lang="en-US" sz="1400" dirty="0">
                        <a:latin typeface="Calibri"/>
                        <a:ea typeface="Times New Roman"/>
                        <a:cs typeface="Arial"/>
                      </a:endParaRPr>
                    </a:p>
                  </a:txBody>
                  <a:tcPr marL="3641" marR="3641" marT="3641" marB="3641" anchor="ctr">
                    <a:solidFill>
                      <a:schemeClr val="bg1"/>
                    </a:solidFill>
                  </a:tcPr>
                </a:tc>
              </a:tr>
              <a:tr h="812056">
                <a:tc>
                  <a:txBody>
                    <a:bodyPr/>
                    <a:lstStyle/>
                    <a:p>
                      <a:pPr algn="ctr" rtl="1">
                        <a:lnSpc>
                          <a:spcPct val="115000"/>
                        </a:lnSpc>
                        <a:spcAft>
                          <a:spcPts val="0"/>
                        </a:spcAft>
                      </a:pPr>
                      <a:r>
                        <a:rPr lang="he-IL" sz="1400" dirty="0"/>
                        <a:t>31 לפני הספירה</a:t>
                      </a:r>
                      <a:endParaRPr lang="en-US" sz="1400" dirty="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dirty="0"/>
                        <a:t>6.3</a:t>
                      </a:r>
                      <a:endParaRPr lang="en-US" sz="1400" dirty="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a:t>יריחו</a:t>
                      </a:r>
                      <a:endParaRPr lang="en-US" sz="1400">
                        <a:latin typeface="Calibri"/>
                        <a:ea typeface="Times New Roman"/>
                        <a:cs typeface="Arial"/>
                      </a:endParaRPr>
                    </a:p>
                  </a:txBody>
                  <a:tcPr marL="3641" marR="3641" marT="3641" marB="3641" anchor="ctr">
                    <a:solidFill>
                      <a:schemeClr val="bg1"/>
                    </a:solidFill>
                  </a:tcPr>
                </a:tc>
                <a:tc>
                  <a:txBody>
                    <a:bodyPr/>
                    <a:lstStyle/>
                    <a:p>
                      <a:pPr algn="r" rtl="1">
                        <a:lnSpc>
                          <a:spcPct val="115000"/>
                        </a:lnSpc>
                        <a:spcAft>
                          <a:spcPts val="1000"/>
                        </a:spcAft>
                      </a:pPr>
                      <a:r>
                        <a:rPr lang="he-IL" sz="1400" dirty="0"/>
                        <a:t>יוסף בן מתתיהו: "... בשנת שבע למלכות הורדוס, והיה רעש בארץ היהודים שכמוהו לא נראה מעולם,והרעש גרם להרג רב בבהמות הארץ. גם כשלוש ריבואות אנשים נהרגו תחת מפולת הבתים,ואילו הצבא שחנה תחת כיפת הרקיע לא ניזק כלל באסון".</a:t>
                      </a:r>
                      <a:endParaRPr lang="en-US" sz="1400" dirty="0">
                        <a:latin typeface="Calibri"/>
                        <a:ea typeface="Times New Roman"/>
                        <a:cs typeface="Arial"/>
                      </a:endParaRPr>
                    </a:p>
                  </a:txBody>
                  <a:tcPr marL="3641" marR="3641" marT="3641" marB="3641" anchor="ctr">
                    <a:solidFill>
                      <a:schemeClr val="bg1"/>
                    </a:solidFill>
                  </a:tcPr>
                </a:tc>
              </a:tr>
              <a:tr h="1739526">
                <a:tc>
                  <a:txBody>
                    <a:bodyPr/>
                    <a:lstStyle/>
                    <a:p>
                      <a:pPr algn="ctr" rtl="1">
                        <a:lnSpc>
                          <a:spcPct val="115000"/>
                        </a:lnSpc>
                        <a:spcAft>
                          <a:spcPts val="0"/>
                        </a:spcAft>
                      </a:pPr>
                      <a:r>
                        <a:rPr lang="he-IL" sz="1400" dirty="0"/>
                        <a:t>1837</a:t>
                      </a:r>
                      <a:endParaRPr lang="en-US" sz="1400" dirty="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dirty="0"/>
                        <a:t>6.75</a:t>
                      </a:r>
                      <a:endParaRPr lang="en-US" sz="1400" dirty="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a:t>צפת וטבריה</a:t>
                      </a:r>
                      <a:endParaRPr lang="en-US" sz="1400">
                        <a:latin typeface="Calibri"/>
                        <a:ea typeface="Times New Roman"/>
                        <a:cs typeface="Arial"/>
                      </a:endParaRPr>
                    </a:p>
                  </a:txBody>
                  <a:tcPr marL="3641" marR="3641" marT="3641" marB="3641" anchor="ctr">
                    <a:solidFill>
                      <a:schemeClr val="bg1"/>
                    </a:solidFill>
                  </a:tcPr>
                </a:tc>
                <a:tc>
                  <a:txBody>
                    <a:bodyPr/>
                    <a:lstStyle/>
                    <a:p>
                      <a:pPr algn="r" rtl="1">
                        <a:lnSpc>
                          <a:spcPct val="115000"/>
                        </a:lnSpc>
                        <a:spcAft>
                          <a:spcPts val="1000"/>
                        </a:spcAft>
                      </a:pPr>
                      <a:r>
                        <a:rPr lang="he-IL" sz="1400" dirty="0"/>
                        <a:t>בתים רבים קרסו בשעת הרעש ונחרבו על יושביהם. ככל הנראה הנזק הכבד שנגרם לה היה תוצאה של הקרקע הבעייתית באזור שהביאה למפולות ענקיות. ההרס והחורבן הועצמו על ידי שורה של </a:t>
                      </a:r>
                      <a:r>
                        <a:rPr lang="he-IL" sz="1400" kern="1200" dirty="0" smtClean="0"/>
                        <a:t>גלי</a:t>
                      </a:r>
                      <a:r>
                        <a:rPr lang="he-IL" sz="1400" kern="1200" baseline="0" dirty="0" smtClean="0"/>
                        <a:t> צונאמי </a:t>
                      </a:r>
                      <a:r>
                        <a:rPr lang="he-IL" sz="1400" kern="1200" dirty="0" smtClean="0"/>
                        <a:t>שעלו מתוך הכינרת</a:t>
                      </a:r>
                      <a:r>
                        <a:rPr lang="en-US" sz="1400" kern="1200" dirty="0"/>
                        <a:t> </a:t>
                      </a:r>
                      <a:r>
                        <a:rPr lang="he-IL" sz="1400" kern="1200" dirty="0"/>
                        <a:t>ופגעו קשות בטבריה. על פי דיווחי הפחה הטורקי, מספר הנספים בצפת היה בין 1,700 ל-1,800, ובטבריה כ-600. בסה"כ </a:t>
                      </a:r>
                      <a:r>
                        <a:rPr lang="he-IL" sz="1400" dirty="0"/>
                        <a:t>ההערכות הן שנהרגו בין 5000 ל-7000 בני אדם ברעידת האדמה</a:t>
                      </a:r>
                      <a:r>
                        <a:rPr lang="en-US" sz="1400" dirty="0"/>
                        <a:t>.</a:t>
                      </a:r>
                      <a:endParaRPr lang="en-US" sz="1400" dirty="0">
                        <a:latin typeface="Calibri"/>
                        <a:ea typeface="Times New Roman"/>
                        <a:cs typeface="Arial"/>
                      </a:endParaRPr>
                    </a:p>
                  </a:txBody>
                  <a:tcPr marL="3641" marR="3641" marT="3641" marB="3641" anchor="ctr">
                    <a:solidFill>
                      <a:schemeClr val="bg1"/>
                    </a:solidFill>
                  </a:tcPr>
                </a:tc>
              </a:tr>
              <a:tr h="1447915">
                <a:tc>
                  <a:txBody>
                    <a:bodyPr/>
                    <a:lstStyle/>
                    <a:p>
                      <a:pPr algn="ctr" rtl="1">
                        <a:lnSpc>
                          <a:spcPct val="115000"/>
                        </a:lnSpc>
                        <a:spcAft>
                          <a:spcPts val="0"/>
                        </a:spcAft>
                      </a:pPr>
                      <a:r>
                        <a:rPr lang="he-IL" sz="1400" dirty="0"/>
                        <a:t>1927</a:t>
                      </a:r>
                      <a:endParaRPr lang="en-US" sz="1400" dirty="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a:t>6.25</a:t>
                      </a:r>
                      <a:endParaRPr lang="en-US" sz="140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dirty="0"/>
                        <a:t>צפון ים המלח</a:t>
                      </a:r>
                      <a:endParaRPr lang="en-US" sz="1400" dirty="0">
                        <a:latin typeface="Calibri"/>
                        <a:ea typeface="Times New Roman"/>
                        <a:cs typeface="Arial"/>
                      </a:endParaRPr>
                    </a:p>
                  </a:txBody>
                  <a:tcPr marL="3641" marR="3641" marT="3641" marB="3641" anchor="ctr">
                    <a:solidFill>
                      <a:schemeClr val="bg1"/>
                    </a:solidFill>
                  </a:tcPr>
                </a:tc>
                <a:tc>
                  <a:txBody>
                    <a:bodyPr/>
                    <a:lstStyle/>
                    <a:p>
                      <a:pPr algn="r" rtl="1">
                        <a:lnSpc>
                          <a:spcPct val="115000"/>
                        </a:lnSpc>
                        <a:spcAft>
                          <a:spcPts val="1000"/>
                        </a:spcAft>
                      </a:pPr>
                      <a:r>
                        <a:rPr lang="he-IL" sz="1400" dirty="0"/>
                        <a:t>יום ב' 11.7.1927 "... קרוב לשעה ארבע, ירעדו מוסדות תבל ורעשה ירושלים. המהומה והמבוכה הייתה גדולה. בתים רבים נהרסו או שנסדקו ונפתחו פרצים. יש פצועים ומתים. מספרים מדויקים אין עדיין, אבל מספרים שבסביבות ירושלים האסונות גדולים יותר. הנני מחכה </a:t>
                      </a:r>
                      <a:r>
                        <a:rPr lang="he-IL" sz="1400" dirty="0" err="1"/>
                        <a:t>בכליון</a:t>
                      </a:r>
                      <a:r>
                        <a:rPr lang="he-IL" sz="1400" dirty="0"/>
                        <a:t> עיניים לידיעות שתבואנה בעיתונים". יומני נתן שלם</a:t>
                      </a:r>
                      <a:endParaRPr lang="en-US" sz="1400" dirty="0">
                        <a:latin typeface="Calibri"/>
                        <a:ea typeface="Times New Roman"/>
                        <a:cs typeface="Arial"/>
                      </a:endParaRPr>
                    </a:p>
                  </a:txBody>
                  <a:tcPr marL="3641" marR="3641" marT="3641" marB="3641" anchor="ctr">
                    <a:solidFill>
                      <a:schemeClr val="bg1"/>
                    </a:solidFill>
                  </a:tcPr>
                </a:tc>
              </a:tr>
              <a:tr h="573084">
                <a:tc>
                  <a:txBody>
                    <a:bodyPr/>
                    <a:lstStyle/>
                    <a:p>
                      <a:pPr algn="ctr" rtl="1">
                        <a:lnSpc>
                          <a:spcPct val="115000"/>
                        </a:lnSpc>
                        <a:spcAft>
                          <a:spcPts val="0"/>
                        </a:spcAft>
                      </a:pPr>
                      <a:r>
                        <a:rPr lang="he-IL" sz="1400"/>
                        <a:t>1995</a:t>
                      </a:r>
                      <a:endParaRPr lang="en-US" sz="140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a:t>7.1</a:t>
                      </a:r>
                      <a:endParaRPr lang="en-US" sz="140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a:t>110 ק"מ דרומית מאילת (ים סוף)</a:t>
                      </a:r>
                      <a:endParaRPr lang="en-US" sz="1400">
                        <a:latin typeface="Calibri"/>
                        <a:ea typeface="Times New Roman"/>
                        <a:cs typeface="Arial"/>
                      </a:endParaRPr>
                    </a:p>
                  </a:txBody>
                  <a:tcPr marL="3641" marR="3641" marT="3641" marB="3641" anchor="ctr">
                    <a:solidFill>
                      <a:schemeClr val="bg1"/>
                    </a:solidFill>
                  </a:tcPr>
                </a:tc>
                <a:tc>
                  <a:txBody>
                    <a:bodyPr/>
                    <a:lstStyle/>
                    <a:p>
                      <a:pPr algn="r" rtl="1">
                        <a:lnSpc>
                          <a:spcPct val="115000"/>
                        </a:lnSpc>
                        <a:spcAft>
                          <a:spcPts val="0"/>
                        </a:spcAft>
                      </a:pPr>
                      <a:r>
                        <a:rPr lang="he-IL" sz="1400" dirty="0"/>
                        <a:t>רעידת האדמה הורגשה בכל הארץ ובמיוחד בעיר אילת בשעה 6:00 בבוקר. מלון גני שולמית שבאילת נפגש קשה. </a:t>
                      </a:r>
                      <a:endParaRPr lang="en-US" sz="1400" dirty="0">
                        <a:latin typeface="Calibri"/>
                        <a:ea typeface="Times New Roman"/>
                        <a:cs typeface="Arial"/>
                      </a:endParaRPr>
                    </a:p>
                  </a:txBody>
                  <a:tcPr marL="3641" marR="3641" marT="3641" marB="3641" anchor="ctr">
                    <a:solidFill>
                      <a:schemeClr val="bg1"/>
                    </a:solidFill>
                  </a:tcPr>
                </a:tc>
              </a:tr>
              <a:tr h="358995">
                <a:tc>
                  <a:txBody>
                    <a:bodyPr/>
                    <a:lstStyle/>
                    <a:p>
                      <a:pPr algn="ctr" rtl="1">
                        <a:lnSpc>
                          <a:spcPct val="115000"/>
                        </a:lnSpc>
                        <a:spcAft>
                          <a:spcPts val="0"/>
                        </a:spcAft>
                      </a:pPr>
                      <a:r>
                        <a:rPr lang="he-IL" sz="1400"/>
                        <a:t>2014</a:t>
                      </a:r>
                      <a:endParaRPr lang="en-US" sz="140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a:t>4.1</a:t>
                      </a:r>
                      <a:endParaRPr lang="en-US" sz="1400">
                        <a:latin typeface="Calibri"/>
                        <a:ea typeface="Times New Roman"/>
                        <a:cs typeface="Arial"/>
                      </a:endParaRPr>
                    </a:p>
                  </a:txBody>
                  <a:tcPr marL="3641" marR="3641" marT="3641" marB="3641" anchor="ctr">
                    <a:solidFill>
                      <a:schemeClr val="bg1"/>
                    </a:solidFill>
                  </a:tcPr>
                </a:tc>
                <a:tc>
                  <a:txBody>
                    <a:bodyPr/>
                    <a:lstStyle/>
                    <a:p>
                      <a:pPr algn="ctr" rtl="1">
                        <a:lnSpc>
                          <a:spcPct val="115000"/>
                        </a:lnSpc>
                        <a:spcAft>
                          <a:spcPts val="0"/>
                        </a:spcAft>
                      </a:pPr>
                      <a:r>
                        <a:rPr lang="he-IL" sz="1400"/>
                        <a:t>בקע ים המלח </a:t>
                      </a:r>
                      <a:endParaRPr lang="en-US" sz="1400">
                        <a:latin typeface="Calibri"/>
                        <a:ea typeface="Times New Roman"/>
                        <a:cs typeface="Arial"/>
                      </a:endParaRPr>
                    </a:p>
                  </a:txBody>
                  <a:tcPr marL="3641" marR="3641" marT="3641" marB="3641" anchor="ctr">
                    <a:solidFill>
                      <a:schemeClr val="bg1"/>
                    </a:solidFill>
                  </a:tcPr>
                </a:tc>
                <a:tc>
                  <a:txBody>
                    <a:bodyPr/>
                    <a:lstStyle/>
                    <a:p>
                      <a:pPr algn="just" rtl="1">
                        <a:lnSpc>
                          <a:spcPct val="115000"/>
                        </a:lnSpc>
                        <a:spcAft>
                          <a:spcPts val="0"/>
                        </a:spcAft>
                      </a:pPr>
                      <a:r>
                        <a:rPr lang="he-IL" sz="1400" dirty="0"/>
                        <a:t>מוקד הרעידה הוא בסמוך לישוב צופר שבערבה. </a:t>
                      </a:r>
                      <a:endParaRPr lang="en-US" sz="1400" dirty="0">
                        <a:latin typeface="Calibri"/>
                        <a:ea typeface="Times New Roman"/>
                        <a:cs typeface="Arial"/>
                      </a:endParaRPr>
                    </a:p>
                  </a:txBody>
                  <a:tcPr marL="3641" marR="3641" marT="3641" marB="3641" anchor="ctr">
                    <a:solidFill>
                      <a:schemeClr val="bg1"/>
                    </a:solidFill>
                  </a:tcPr>
                </a:tc>
              </a:tr>
            </a:tbl>
          </a:graphicData>
        </a:graphic>
      </p:graphicFrame>
      <p:sp>
        <p:nvSpPr>
          <p:cNvPr id="3" name="מלבן 2"/>
          <p:cNvSpPr/>
          <p:nvPr/>
        </p:nvSpPr>
        <p:spPr>
          <a:xfrm>
            <a:off x="2123728" y="0"/>
            <a:ext cx="5256584" cy="461665"/>
          </a:xfrm>
          <a:prstGeom prst="rect">
            <a:avLst/>
          </a:prstGeom>
        </p:spPr>
        <p:txBody>
          <a:bodyPr wrap="square">
            <a:spAutoFit/>
          </a:bodyPr>
          <a:lstStyle/>
          <a:p>
            <a:pPr algn="ctr"/>
            <a:r>
              <a:rPr lang="he-IL" sz="2400" b="1" dirty="0" smtClean="0"/>
              <a:t>עדויות לרעידות אדמה בעבר</a:t>
            </a:r>
            <a:endParaRPr lang="en-US" sz="24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7" name="Picture 9" descr="‬"/>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4800600" y="630238"/>
            <a:ext cx="4343400" cy="2874962"/>
          </a:xfrm>
          <a:prstGeom prst="rect">
            <a:avLst/>
          </a:prstGeom>
          <a:noFill/>
          <a:extLst>
            <a:ext uri="{909E8E84-426E-40DD-AFC4-6F175D3DCCD1}">
              <a14:hiddenFill xmlns:a14="http://schemas.microsoft.com/office/drawing/2010/main">
                <a:solidFill>
                  <a:srgbClr val="FFFFFF"/>
                </a:solidFill>
              </a14:hiddenFill>
            </a:ext>
          </a:extLst>
        </p:spPr>
      </p:pic>
      <p:pic>
        <p:nvPicPr>
          <p:cNvPr id="165896" name="Picture 8"/>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3810000" y="3494088"/>
            <a:ext cx="4800600" cy="3287712"/>
          </a:xfrm>
          <a:prstGeom prst="rect">
            <a:avLst/>
          </a:prstGeom>
          <a:noFill/>
          <a:extLst>
            <a:ext uri="{909E8E84-426E-40DD-AFC4-6F175D3DCCD1}">
              <a14:hiddenFill xmlns:a14="http://schemas.microsoft.com/office/drawing/2010/main">
                <a:solidFill>
                  <a:srgbClr val="FFFFFF"/>
                </a:solidFill>
              </a14:hiddenFill>
            </a:ext>
          </a:extLst>
        </p:spPr>
      </p:pic>
      <p:pic>
        <p:nvPicPr>
          <p:cNvPr id="165895" name="Picture 7" descr="‬"/>
          <p:cNvPicPr>
            <a:picLocks noChangeAspect="1" noChangeArrowheads="1"/>
          </p:cNvPicPr>
          <p:nvPr/>
        </p:nvPicPr>
        <p:blipFill>
          <a:blip r:embed="rId4">
            <a:lum bright="20000" contrast="24000"/>
            <a:extLst>
              <a:ext uri="{28A0092B-C50C-407E-A947-70E740481C1C}">
                <a14:useLocalDpi xmlns:a14="http://schemas.microsoft.com/office/drawing/2010/main" val="0"/>
              </a:ext>
            </a:extLst>
          </a:blip>
          <a:srcRect/>
          <a:stretch>
            <a:fillRect/>
          </a:stretch>
        </p:blipFill>
        <p:spPr bwMode="auto">
          <a:xfrm>
            <a:off x="0" y="1035050"/>
            <a:ext cx="4800600" cy="3459163"/>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6"/>
          <p:cNvSpPr txBox="1">
            <a:spLocks noChangeArrowheads="1"/>
          </p:cNvSpPr>
          <p:nvPr/>
        </p:nvSpPr>
        <p:spPr bwMode="auto">
          <a:xfrm>
            <a:off x="0" y="5735638"/>
            <a:ext cx="3810000" cy="1006475"/>
          </a:xfrm>
          <a:prstGeom prst="rect">
            <a:avLst/>
          </a:prstGeom>
          <a:noFill/>
          <a:ln>
            <a:noFill/>
          </a:ln>
          <a:effectLst/>
          <a:extLst>
            <a:ext uri="{909E8E84-426E-40DD-AFC4-6F175D3DCCD1}">
              <a14:hiddenFill xmlns:a14="http://schemas.microsoft.com/office/drawing/2010/main">
                <a:solidFill>
                  <a:srgbClr val="04043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he-IL" altLang="he-IL" sz="2000" b="1" dirty="0">
                <a:solidFill>
                  <a:srgbClr val="9BBB59">
                    <a:lumMod val="50000"/>
                  </a:srgbClr>
                </a:solidFill>
                <a:latin typeface="Arial" pitchFamily="34" charset="0"/>
              </a:rPr>
              <a:t>הרעידה ההרסנית האחרונה שפגעה בישראל (קרוב ל-300 הרוגים) התרחשה ב 11.7.1927</a:t>
            </a:r>
            <a:r>
              <a:rPr lang="en-US" altLang="he-IL" sz="2000" b="1" dirty="0">
                <a:solidFill>
                  <a:srgbClr val="9BBB59">
                    <a:lumMod val="50000"/>
                  </a:srgbClr>
                </a:solidFill>
                <a:latin typeface="Arial" pitchFamily="34" charset="0"/>
              </a:rPr>
              <a:t> </a:t>
            </a:r>
            <a:endParaRPr lang="en-US" altLang="he-IL" dirty="0">
              <a:solidFill>
                <a:srgbClr val="9BBB59">
                  <a:lumMod val="50000"/>
                </a:srgbClr>
              </a:solidFill>
              <a:latin typeface="Arial" pitchFamily="34" charset="0"/>
            </a:endParaRPr>
          </a:p>
        </p:txBody>
      </p:sp>
      <p:sp>
        <p:nvSpPr>
          <p:cNvPr id="3" name="Text Box 5"/>
          <p:cNvSpPr txBox="1">
            <a:spLocks noChangeArrowheads="1"/>
          </p:cNvSpPr>
          <p:nvPr/>
        </p:nvSpPr>
        <p:spPr bwMode="auto">
          <a:xfrm>
            <a:off x="164677" y="4508500"/>
            <a:ext cx="1816523" cy="400110"/>
          </a:xfrm>
          <a:prstGeom prst="rect">
            <a:avLst/>
          </a:prstGeom>
          <a:noFill/>
          <a:ln>
            <a:noFill/>
          </a:ln>
          <a:effectLst/>
          <a:extLst>
            <a:ext uri="{909E8E84-426E-40DD-AFC4-6F175D3DCCD1}">
              <a14:hiddenFill xmlns:a14="http://schemas.microsoft.com/office/drawing/2010/main">
                <a:solidFill>
                  <a:srgbClr val="04043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fontAlgn="base">
              <a:spcBef>
                <a:spcPct val="0"/>
              </a:spcBef>
              <a:spcAft>
                <a:spcPct val="0"/>
              </a:spcAft>
            </a:pPr>
            <a:r>
              <a:rPr lang="he-IL" altLang="he-IL" sz="2000" b="1" dirty="0">
                <a:solidFill>
                  <a:srgbClr val="9BBB59">
                    <a:lumMod val="50000"/>
                  </a:srgbClr>
                </a:solidFill>
                <a:latin typeface="Arial" pitchFamily="34" charset="0"/>
              </a:rPr>
              <a:t>ג'רש 18.1.749</a:t>
            </a:r>
            <a:r>
              <a:rPr lang="en-US" altLang="he-IL" sz="2000" b="1" dirty="0">
                <a:solidFill>
                  <a:srgbClr val="9BBB59">
                    <a:lumMod val="50000"/>
                  </a:srgbClr>
                </a:solidFill>
                <a:latin typeface="Arial" pitchFamily="34" charset="0"/>
              </a:rPr>
              <a:t> </a:t>
            </a:r>
            <a:endParaRPr lang="en-US" altLang="he-IL" dirty="0">
              <a:solidFill>
                <a:srgbClr val="9BBB59">
                  <a:lumMod val="50000"/>
                </a:srgbClr>
              </a:solidFill>
              <a:latin typeface="Arial" pitchFamily="34" charset="0"/>
            </a:endParaRPr>
          </a:p>
        </p:txBody>
      </p:sp>
      <p:sp>
        <p:nvSpPr>
          <p:cNvPr id="4" name="Text Box 4"/>
          <p:cNvSpPr txBox="1">
            <a:spLocks noChangeArrowheads="1"/>
          </p:cNvSpPr>
          <p:nvPr/>
        </p:nvSpPr>
        <p:spPr bwMode="auto">
          <a:xfrm>
            <a:off x="5003800" y="3141663"/>
            <a:ext cx="2514600" cy="366712"/>
          </a:xfrm>
          <a:prstGeom prst="rect">
            <a:avLst/>
          </a:prstGeom>
          <a:noFill/>
          <a:ln>
            <a:noFill/>
          </a:ln>
          <a:effectLst/>
          <a:extLst>
            <a:ext uri="{909E8E84-426E-40DD-AFC4-6F175D3DCCD1}">
              <a14:hiddenFill xmlns:a14="http://schemas.microsoft.com/office/drawing/2010/main">
                <a:solidFill>
                  <a:srgbClr val="04043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fontAlgn="base">
              <a:spcBef>
                <a:spcPct val="0"/>
              </a:spcBef>
              <a:spcAft>
                <a:spcPct val="0"/>
              </a:spcAft>
            </a:pPr>
            <a:r>
              <a:rPr lang="he-IL" altLang="he-IL" b="1">
                <a:solidFill>
                  <a:prstClr val="black"/>
                </a:solidFill>
                <a:latin typeface="Arial" pitchFamily="34" charset="0"/>
              </a:rPr>
              <a:t>קלעת נמרוד 30.10.1759</a:t>
            </a:r>
            <a:r>
              <a:rPr lang="en-US" altLang="he-IL" b="1">
                <a:solidFill>
                  <a:prstClr val="black"/>
                </a:solidFill>
                <a:latin typeface="Arial" pitchFamily="34" charset="0"/>
              </a:rPr>
              <a:t> </a:t>
            </a:r>
            <a:endParaRPr lang="en-US" altLang="he-IL">
              <a:solidFill>
                <a:prstClr val="black"/>
              </a:solidFill>
              <a:latin typeface="Arial" pitchFamily="34" charset="0"/>
            </a:endParaRPr>
          </a:p>
        </p:txBody>
      </p:sp>
      <p:sp>
        <p:nvSpPr>
          <p:cNvPr id="5" name="Rectangle 2"/>
          <p:cNvSpPr>
            <a:spLocks noChangeArrowheads="1"/>
          </p:cNvSpPr>
          <p:nvPr/>
        </p:nvSpPr>
        <p:spPr bwMode="auto">
          <a:xfrm>
            <a:off x="0" y="76200"/>
            <a:ext cx="914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rtl="1" eaLnBrk="1" hangingPunct="1"/>
            <a:r>
              <a:rPr lang="he-IL" altLang="he-IL" sz="4000" b="1" dirty="0" smtClean="0">
                <a:solidFill>
                  <a:srgbClr val="7030A0"/>
                </a:solidFill>
              </a:rPr>
              <a:t>ארכיאולוגיה</a:t>
            </a:r>
            <a:r>
              <a:rPr lang="he-IL" altLang="he-IL" sz="4000" dirty="0" smtClean="0">
                <a:solidFill>
                  <a:srgbClr val="7030A0"/>
                </a:solidFill>
              </a:rPr>
              <a:t>:</a:t>
            </a:r>
            <a:r>
              <a:rPr lang="he-IL" altLang="he-IL" sz="4000" dirty="0" smtClean="0">
                <a:solidFill>
                  <a:srgbClr val="FFFF00"/>
                </a:solidFill>
              </a:rPr>
              <a:t> </a:t>
            </a:r>
            <a:r>
              <a:rPr lang="he-IL" altLang="he-IL" sz="4000" dirty="0" smtClean="0">
                <a:solidFill>
                  <a:srgbClr val="9BBB59">
                    <a:lumMod val="50000"/>
                  </a:srgbClr>
                </a:solidFill>
              </a:rPr>
              <a:t>נזקי רעידות אדמה במבנים</a:t>
            </a:r>
            <a:r>
              <a:rPr lang="en-US" altLang="he-IL" sz="4000" dirty="0" smtClean="0">
                <a:solidFill>
                  <a:srgbClr val="9BBB59">
                    <a:lumMod val="50000"/>
                  </a:srgbClr>
                </a:solidFill>
              </a:rPr>
              <a:t> </a:t>
            </a:r>
            <a:endParaRPr lang="en-US" altLang="he-IL" dirty="0" smtClean="0">
              <a:solidFill>
                <a:srgbClr val="9BBB59">
                  <a:lumMod val="50000"/>
                </a:srgbClr>
              </a:solidFill>
            </a:endParaRPr>
          </a:p>
        </p:txBody>
      </p:sp>
      <p:sp>
        <p:nvSpPr>
          <p:cNvPr id="6" name="Text Box 1"/>
          <p:cNvSpPr txBox="1">
            <a:spLocks noChangeArrowheads="1"/>
          </p:cNvSpPr>
          <p:nvPr/>
        </p:nvSpPr>
        <p:spPr bwMode="auto">
          <a:xfrm>
            <a:off x="7162632" y="6453188"/>
            <a:ext cx="1954381" cy="400110"/>
          </a:xfrm>
          <a:prstGeom prst="rect">
            <a:avLst/>
          </a:prstGeom>
          <a:noFill/>
          <a:ln>
            <a:noFill/>
          </a:ln>
          <a:effectLst/>
          <a:extLst>
            <a:ext uri="{909E8E84-426E-40DD-AFC4-6F175D3DCCD1}">
              <a14:hiddenFill xmlns:a14="http://schemas.microsoft.com/office/drawing/2010/main">
                <a:solidFill>
                  <a:srgbClr val="04043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fontAlgn="base">
              <a:spcBef>
                <a:spcPct val="0"/>
              </a:spcBef>
              <a:spcAft>
                <a:spcPct val="0"/>
              </a:spcAft>
            </a:pPr>
            <a:r>
              <a:rPr lang="he-IL" altLang="he-IL" sz="2000" b="1" dirty="0">
                <a:solidFill>
                  <a:srgbClr val="9BBB59">
                    <a:lumMod val="50000"/>
                  </a:srgbClr>
                </a:solidFill>
                <a:latin typeface="Arial" pitchFamily="34" charset="0"/>
              </a:rPr>
              <a:t>יריחו </a:t>
            </a:r>
            <a:r>
              <a:rPr lang="he-IL" altLang="he-IL" sz="2000" b="1" dirty="0">
                <a:solidFill>
                  <a:srgbClr val="FFCF54"/>
                </a:solidFill>
                <a:latin typeface="Arial" pitchFamily="34" charset="0"/>
              </a:rPr>
              <a:t>11.7.1927</a:t>
            </a:r>
            <a:r>
              <a:rPr lang="en-US" altLang="he-IL" sz="2000" b="1" dirty="0">
                <a:solidFill>
                  <a:srgbClr val="FFCF54"/>
                </a:solidFill>
                <a:latin typeface="Arial" pitchFamily="34" charset="0"/>
              </a:rPr>
              <a:t> </a:t>
            </a:r>
            <a:endParaRPr lang="en-US" altLang="he-IL" dirty="0">
              <a:solidFill>
                <a:prstClr val="black"/>
              </a:solidFill>
              <a:latin typeface="Arial" pitchFamily="34" charset="0"/>
            </a:endParaRPr>
          </a:p>
        </p:txBody>
      </p:sp>
    </p:spTree>
    <p:extLst>
      <p:ext uri="{BB962C8B-B14F-4D97-AF65-F5344CB8AC3E}">
        <p14:creationId xmlns:p14="http://schemas.microsoft.com/office/powerpoint/2010/main" val="3905491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7992888" cy="4524315"/>
          </a:xfrm>
          <a:prstGeom prst="rect">
            <a:avLst/>
          </a:prstGeom>
          <a:noFill/>
        </p:spPr>
        <p:txBody>
          <a:bodyPr wrap="square" rtlCol="0">
            <a:spAutoFit/>
          </a:bodyPr>
          <a:lstStyle/>
          <a:p>
            <a:r>
              <a:rPr lang="he-IL" sz="2400" b="1" u="sng" dirty="0" smtClean="0"/>
              <a:t>רקע:</a:t>
            </a:r>
          </a:p>
          <a:p>
            <a:r>
              <a:rPr lang="he-IL" sz="2400" dirty="0" smtClean="0"/>
              <a:t>כחלק מהמחקר "</a:t>
            </a:r>
            <a:r>
              <a:rPr lang="he-IL" sz="2400" cap="all" dirty="0" smtClean="0"/>
              <a:t>מוכנים?!: הנעת הציבור לנקיטת אחריות ולהערכות לרעידות אדמה ברמה האישית והקהילתית בדרום הארץ" נבנתה תכנית חינוך בנושא היערכות לקראת רעידות אדמה. התכנית מיעודת לכיתות ח' בשעורי גיאוגרפיה.</a:t>
            </a:r>
          </a:p>
          <a:p>
            <a:endParaRPr lang="he-IL" sz="2400" cap="all" dirty="0" smtClean="0"/>
          </a:p>
          <a:p>
            <a:r>
              <a:rPr lang="he-IL" sz="2400" b="1" u="sng" cap="all" dirty="0" smtClean="0"/>
              <a:t>מטרה:</a:t>
            </a:r>
          </a:p>
          <a:p>
            <a:r>
              <a:rPr lang="he-IL" sz="2400" dirty="0" smtClean="0"/>
              <a:t>1. העשרת התלמידים בנושא רעידות אדמה</a:t>
            </a:r>
          </a:p>
          <a:p>
            <a:r>
              <a:rPr lang="he-IL" sz="2400" dirty="0" smtClean="0"/>
              <a:t>מושגי יסוד, קשר עם טקטונית הלוחות, גם אצלנו בישראל זה קורה</a:t>
            </a:r>
          </a:p>
          <a:p>
            <a:r>
              <a:rPr lang="he-IL" sz="2400" dirty="0" smtClean="0"/>
              <a:t>2. חשיפת התלמידים לסיכונים סייסמים והכנת התלמידים להתנהגות נכונה בעת רעידת אדמה.</a:t>
            </a:r>
          </a:p>
          <a:p>
            <a:endParaRPr lang="he-IL"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268288"/>
            <a:ext cx="9144000" cy="7826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rtl="1" eaLnBrk="1" hangingPunct="1"/>
            <a:r>
              <a:rPr lang="he-IL" altLang="he-IL" sz="4000" dirty="0" smtClean="0">
                <a:solidFill>
                  <a:srgbClr val="00FF00"/>
                </a:solidFill>
              </a:rPr>
              <a:t>1.6</a:t>
            </a:r>
            <a:r>
              <a:rPr lang="he-IL" altLang="he-IL" sz="4000" dirty="0" smtClean="0">
                <a:solidFill>
                  <a:srgbClr val="7030A0"/>
                </a:solidFill>
              </a:rPr>
              <a:t> מ' העתקה של אמת מים צלבנית</a:t>
            </a:r>
            <a:br>
              <a:rPr lang="he-IL" altLang="he-IL" sz="4000" dirty="0" smtClean="0">
                <a:solidFill>
                  <a:srgbClr val="7030A0"/>
                </a:solidFill>
              </a:rPr>
            </a:br>
            <a:r>
              <a:rPr lang="he-IL" altLang="he-IL" sz="4000" dirty="0" smtClean="0">
                <a:solidFill>
                  <a:srgbClr val="7030A0"/>
                </a:solidFill>
              </a:rPr>
              <a:t>תל עתרת</a:t>
            </a:r>
            <a:r>
              <a:rPr lang="en-US" altLang="he-IL" sz="4000" dirty="0" smtClean="0">
                <a:solidFill>
                  <a:srgbClr val="7030A0"/>
                </a:solidFill>
              </a:rPr>
              <a:t> </a:t>
            </a:r>
            <a:endParaRPr lang="en-US" altLang="he-IL" dirty="0" smtClean="0">
              <a:solidFill>
                <a:srgbClr val="7030A0"/>
              </a:solidFill>
            </a:endParaRPr>
          </a:p>
        </p:txBody>
      </p:sp>
      <p:pic>
        <p:nvPicPr>
          <p:cNvPr id="171011" name="Picture 3"/>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187450" y="1339850"/>
            <a:ext cx="6913563" cy="51847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reeform 2"/>
          <p:cNvSpPr>
            <a:spLocks/>
          </p:cNvSpPr>
          <p:nvPr/>
        </p:nvSpPr>
        <p:spPr bwMode="auto">
          <a:xfrm>
            <a:off x="2112963" y="1339850"/>
            <a:ext cx="803275" cy="1439863"/>
          </a:xfrm>
          <a:custGeom>
            <a:avLst/>
            <a:gdLst>
              <a:gd name="T0" fmla="*/ 506 w 506"/>
              <a:gd name="T1" fmla="*/ 0 h 907"/>
              <a:gd name="T2" fmla="*/ 324 w 506"/>
              <a:gd name="T3" fmla="*/ 91 h 907"/>
              <a:gd name="T4" fmla="*/ 188 w 506"/>
              <a:gd name="T5" fmla="*/ 272 h 907"/>
              <a:gd name="T6" fmla="*/ 52 w 506"/>
              <a:gd name="T7" fmla="*/ 408 h 907"/>
              <a:gd name="T8" fmla="*/ 7 w 506"/>
              <a:gd name="T9" fmla="*/ 680 h 907"/>
              <a:gd name="T10" fmla="*/ 7 w 506"/>
              <a:gd name="T11" fmla="*/ 907 h 907"/>
            </a:gdLst>
            <a:ahLst/>
            <a:cxnLst>
              <a:cxn ang="0">
                <a:pos x="T0" y="T1"/>
              </a:cxn>
              <a:cxn ang="0">
                <a:pos x="T2" y="T3"/>
              </a:cxn>
              <a:cxn ang="0">
                <a:pos x="T4" y="T5"/>
              </a:cxn>
              <a:cxn ang="0">
                <a:pos x="T6" y="T7"/>
              </a:cxn>
              <a:cxn ang="0">
                <a:pos x="T8" y="T9"/>
              </a:cxn>
              <a:cxn ang="0">
                <a:pos x="T10" y="T11"/>
              </a:cxn>
            </a:cxnLst>
            <a:rect l="0" t="0" r="r" b="b"/>
            <a:pathLst>
              <a:path w="506" h="907">
                <a:moveTo>
                  <a:pt x="506" y="0"/>
                </a:moveTo>
                <a:cubicBezTo>
                  <a:pt x="441" y="23"/>
                  <a:pt x="377" y="46"/>
                  <a:pt x="324" y="91"/>
                </a:cubicBezTo>
                <a:cubicBezTo>
                  <a:pt x="271" y="136"/>
                  <a:pt x="233" y="219"/>
                  <a:pt x="188" y="272"/>
                </a:cubicBezTo>
                <a:cubicBezTo>
                  <a:pt x="143" y="325"/>
                  <a:pt x="82" y="340"/>
                  <a:pt x="52" y="408"/>
                </a:cubicBezTo>
                <a:cubicBezTo>
                  <a:pt x="22" y="476"/>
                  <a:pt x="14" y="597"/>
                  <a:pt x="7" y="680"/>
                </a:cubicBezTo>
                <a:cubicBezTo>
                  <a:pt x="0" y="763"/>
                  <a:pt x="3" y="835"/>
                  <a:pt x="7" y="907"/>
                </a:cubicBezTo>
              </a:path>
            </a:pathLst>
          </a:custGeom>
          <a:noFill/>
          <a:ln w="57150">
            <a:solidFill>
              <a:srgbClr val="00FF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
        <p:nvSpPr>
          <p:cNvPr id="4" name="Freeform 1"/>
          <p:cNvSpPr>
            <a:spLocks/>
          </p:cNvSpPr>
          <p:nvPr/>
        </p:nvSpPr>
        <p:spPr bwMode="auto">
          <a:xfrm>
            <a:off x="4140200" y="2635250"/>
            <a:ext cx="396875" cy="3313113"/>
          </a:xfrm>
          <a:custGeom>
            <a:avLst/>
            <a:gdLst>
              <a:gd name="T0" fmla="*/ 0 w 250"/>
              <a:gd name="T1" fmla="*/ 0 h 2087"/>
              <a:gd name="T2" fmla="*/ 45 w 250"/>
              <a:gd name="T3" fmla="*/ 409 h 2087"/>
              <a:gd name="T4" fmla="*/ 91 w 250"/>
              <a:gd name="T5" fmla="*/ 590 h 2087"/>
              <a:gd name="T6" fmla="*/ 227 w 250"/>
              <a:gd name="T7" fmla="*/ 590 h 2087"/>
              <a:gd name="T8" fmla="*/ 227 w 250"/>
              <a:gd name="T9" fmla="*/ 817 h 2087"/>
              <a:gd name="T10" fmla="*/ 227 w 250"/>
              <a:gd name="T11" fmla="*/ 1225 h 2087"/>
              <a:gd name="T12" fmla="*/ 91 w 250"/>
              <a:gd name="T13" fmla="*/ 1815 h 2087"/>
              <a:gd name="T14" fmla="*/ 91 w 250"/>
              <a:gd name="T15" fmla="*/ 2087 h 20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087">
                <a:moveTo>
                  <a:pt x="0" y="0"/>
                </a:moveTo>
                <a:cubicBezTo>
                  <a:pt x="15" y="155"/>
                  <a:pt x="30" y="311"/>
                  <a:pt x="45" y="409"/>
                </a:cubicBezTo>
                <a:cubicBezTo>
                  <a:pt x="60" y="507"/>
                  <a:pt x="61" y="560"/>
                  <a:pt x="91" y="590"/>
                </a:cubicBezTo>
                <a:cubicBezTo>
                  <a:pt x="121" y="620"/>
                  <a:pt x="204" y="552"/>
                  <a:pt x="227" y="590"/>
                </a:cubicBezTo>
                <a:cubicBezTo>
                  <a:pt x="250" y="628"/>
                  <a:pt x="227" y="711"/>
                  <a:pt x="227" y="817"/>
                </a:cubicBezTo>
                <a:cubicBezTo>
                  <a:pt x="227" y="923"/>
                  <a:pt x="250" y="1059"/>
                  <a:pt x="227" y="1225"/>
                </a:cubicBezTo>
                <a:cubicBezTo>
                  <a:pt x="204" y="1391"/>
                  <a:pt x="114" y="1671"/>
                  <a:pt x="91" y="1815"/>
                </a:cubicBezTo>
                <a:cubicBezTo>
                  <a:pt x="68" y="1959"/>
                  <a:pt x="79" y="2023"/>
                  <a:pt x="91" y="2087"/>
                </a:cubicBezTo>
              </a:path>
            </a:pathLst>
          </a:custGeom>
          <a:noFill/>
          <a:ln w="57150">
            <a:solidFill>
              <a:srgbClr val="00FF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Tree>
    <p:extLst>
      <p:ext uri="{BB962C8B-B14F-4D97-AF65-F5344CB8AC3E}">
        <p14:creationId xmlns:p14="http://schemas.microsoft.com/office/powerpoint/2010/main" val="418633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32505" y="145264"/>
            <a:ext cx="4752695" cy="6740119"/>
            <a:chOff x="5486400" y="1488874"/>
            <a:chExt cx="3550263" cy="4772823"/>
          </a:xfrm>
        </p:grpSpPr>
        <p:grpSp>
          <p:nvGrpSpPr>
            <p:cNvPr id="10" name="Group 9"/>
            <p:cNvGrpSpPr/>
            <p:nvPr/>
          </p:nvGrpSpPr>
          <p:grpSpPr>
            <a:xfrm>
              <a:off x="5486400" y="1488874"/>
              <a:ext cx="3550263" cy="4772823"/>
              <a:chOff x="152400" y="1043802"/>
              <a:chExt cx="3800633" cy="5109409"/>
            </a:xfrm>
          </p:grpSpPr>
          <p:pic>
            <p:nvPicPr>
              <p:cNvPr id="11"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6883"/>
              <a:stretch/>
            </p:blipFill>
            <p:spPr bwMode="auto">
              <a:xfrm>
                <a:off x="152400" y="1276411"/>
                <a:ext cx="380063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54"/>
              <a:stretch/>
            </p:blipFill>
            <p:spPr bwMode="auto">
              <a:xfrm>
                <a:off x="152400" y="1043802"/>
                <a:ext cx="3800633" cy="10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287866" y="1151598"/>
                <a:ext cx="3528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 name="5-Point Star 3"/>
            <p:cNvSpPr/>
            <p:nvPr/>
          </p:nvSpPr>
          <p:spPr>
            <a:xfrm>
              <a:off x="6781800" y="5771633"/>
              <a:ext cx="152400" cy="151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55912" y="5738261"/>
              <a:ext cx="533400" cy="276999"/>
            </a:xfrm>
            <a:prstGeom prst="rect">
              <a:avLst/>
            </a:prstGeom>
            <a:noFill/>
          </p:spPr>
          <p:txBody>
            <a:bodyPr wrap="square" rtlCol="0">
              <a:spAutoFit/>
            </a:bodyPr>
            <a:lstStyle/>
            <a:p>
              <a:pPr algn="r" rtl="1"/>
              <a:r>
                <a:rPr lang="en-US" sz="1200" b="1" dirty="0" smtClean="0">
                  <a:effectLst>
                    <a:outerShdw blurRad="38100" dist="38100" dir="2700000" algn="tl">
                      <a:srgbClr val="000000">
                        <a:alpha val="43137"/>
                      </a:srgbClr>
                    </a:outerShdw>
                  </a:effectLst>
                </a:rPr>
                <a:t>1995</a:t>
              </a:r>
              <a:endParaRPr lang="en-US" sz="1200" b="1" dirty="0">
                <a:effectLst>
                  <a:outerShdw blurRad="38100" dist="38100" dir="2700000" algn="tl">
                    <a:srgbClr val="000000">
                      <a:alpha val="43137"/>
                    </a:srgbClr>
                  </a:outerShdw>
                </a:effectLst>
              </a:endParaRPr>
            </a:p>
          </p:txBody>
        </p:sp>
      </p:grpSp>
      <p:sp>
        <p:nvSpPr>
          <p:cNvPr id="9" name="TextBox 8"/>
          <p:cNvSpPr txBox="1"/>
          <p:nvPr/>
        </p:nvSpPr>
        <p:spPr>
          <a:xfrm>
            <a:off x="978254" y="976262"/>
            <a:ext cx="2104468" cy="307777"/>
          </a:xfrm>
          <a:prstGeom prst="rect">
            <a:avLst/>
          </a:prstGeom>
          <a:noFill/>
        </p:spPr>
        <p:txBody>
          <a:bodyPr wrap="square" rtlCol="0">
            <a:spAutoFit/>
          </a:bodyPr>
          <a:lstStyle/>
          <a:p>
            <a:pPr algn="ctr" rtl="1"/>
            <a:r>
              <a:rPr lang="en-US" sz="1400" dirty="0" smtClean="0"/>
              <a:t>(</a:t>
            </a:r>
            <a:r>
              <a:rPr lang="en-US" sz="1400" dirty="0" err="1" smtClean="0"/>
              <a:t>Migowski</a:t>
            </a:r>
            <a:r>
              <a:rPr lang="en-US" sz="1400" dirty="0" smtClean="0"/>
              <a:t>, et al 2004)</a:t>
            </a:r>
            <a:endParaRPr lang="he-IL" sz="1400" dirty="0" smtClean="0"/>
          </a:p>
        </p:txBody>
      </p:sp>
      <p:sp>
        <p:nvSpPr>
          <p:cNvPr id="15" name="מלבן 14"/>
          <p:cNvSpPr/>
          <p:nvPr/>
        </p:nvSpPr>
        <p:spPr>
          <a:xfrm>
            <a:off x="0" y="145265"/>
            <a:ext cx="4060977" cy="830997"/>
          </a:xfrm>
          <a:prstGeom prst="rect">
            <a:avLst/>
          </a:prstGeom>
        </p:spPr>
        <p:txBody>
          <a:bodyPr wrap="square">
            <a:spAutoFit/>
          </a:bodyPr>
          <a:lstStyle/>
          <a:p>
            <a:pPr algn="ctr"/>
            <a:r>
              <a:rPr lang="he-IL" sz="2400" b="1" dirty="0"/>
              <a:t>מיקום ועוצמה של רעידות אדמה </a:t>
            </a:r>
            <a:r>
              <a:rPr lang="he-IL" sz="2400" b="1" dirty="0" smtClean="0"/>
              <a:t>היסטוריות</a:t>
            </a:r>
            <a:endParaRPr lang="he-IL" sz="2400" b="1" dirty="0"/>
          </a:p>
        </p:txBody>
      </p:sp>
      <p:graphicFrame>
        <p:nvGraphicFramePr>
          <p:cNvPr id="16" name="Table 19"/>
          <p:cNvGraphicFramePr>
            <a:graphicFrameLocks noGrp="1"/>
          </p:cNvGraphicFramePr>
          <p:nvPr>
            <p:extLst>
              <p:ext uri="{D42A27DB-BD31-4B8C-83A1-F6EECF244321}">
                <p14:modId xmlns:p14="http://schemas.microsoft.com/office/powerpoint/2010/main" val="2483143522"/>
              </p:ext>
            </p:extLst>
          </p:nvPr>
        </p:nvGraphicFramePr>
        <p:xfrm>
          <a:off x="197907" y="2725087"/>
          <a:ext cx="3828112" cy="1508205"/>
        </p:xfrm>
        <a:graphic>
          <a:graphicData uri="http://schemas.openxmlformats.org/drawingml/2006/table">
            <a:tbl>
              <a:tblPr firstRow="1" bandRow="1">
                <a:tableStyleId>{5940675A-B579-460E-94D1-54222C63F5DA}</a:tableStyleId>
              </a:tblPr>
              <a:tblGrid>
                <a:gridCol w="957028"/>
                <a:gridCol w="957028"/>
                <a:gridCol w="957028"/>
                <a:gridCol w="957028"/>
              </a:tblGrid>
              <a:tr h="211694">
                <a:tc>
                  <a:txBody>
                    <a:bodyPr/>
                    <a:lstStyle/>
                    <a:p>
                      <a:pPr algn="ctr" rtl="1"/>
                      <a:r>
                        <a:rPr lang="he-IL" sz="1400" dirty="0" smtClean="0"/>
                        <a:t>אזור</a:t>
                      </a:r>
                      <a:endParaRPr lang="en-US" sz="1400" dirty="0"/>
                    </a:p>
                  </a:txBody>
                  <a:tcPr marL="72025" marR="72025" marT="36012" marB="36012"/>
                </a:tc>
                <a:tc>
                  <a:txBody>
                    <a:bodyPr/>
                    <a:lstStyle/>
                    <a:p>
                      <a:pPr algn="ctr" rtl="1"/>
                      <a:r>
                        <a:rPr lang="en-US" sz="1400" dirty="0" smtClean="0"/>
                        <a:t>M≥5</a:t>
                      </a:r>
                      <a:endParaRPr lang="en-US" sz="1400" dirty="0"/>
                    </a:p>
                  </a:txBody>
                  <a:tcPr marL="72025" marR="72025" marT="36012" marB="36012"/>
                </a:tc>
                <a:tc>
                  <a:txBody>
                    <a:bodyPr/>
                    <a:lstStyle/>
                    <a:p>
                      <a:pPr algn="ctr" rtl="1"/>
                      <a:r>
                        <a:rPr lang="en-US" sz="1400" dirty="0" smtClean="0"/>
                        <a:t>M≥6</a:t>
                      </a:r>
                      <a:endParaRPr lang="en-US" sz="1400" dirty="0"/>
                    </a:p>
                  </a:txBody>
                  <a:tcPr marL="72025" marR="72025" marT="36012" marB="36012"/>
                </a:tc>
                <a:tc>
                  <a:txBody>
                    <a:bodyPr/>
                    <a:lstStyle/>
                    <a:p>
                      <a:pPr algn="ctr" rtl="1"/>
                      <a:r>
                        <a:rPr lang="en-US" sz="1400" dirty="0" smtClean="0"/>
                        <a:t>M≥7</a:t>
                      </a:r>
                      <a:endParaRPr lang="en-US" sz="1400" dirty="0"/>
                    </a:p>
                  </a:txBody>
                  <a:tcPr marL="72025" marR="72025" marT="36012" marB="36012"/>
                </a:tc>
              </a:tr>
              <a:tr h="346521">
                <a:tc>
                  <a:txBody>
                    <a:bodyPr/>
                    <a:lstStyle/>
                    <a:p>
                      <a:pPr algn="ctr" rtl="1"/>
                      <a:endParaRPr lang="en-US" sz="1400" dirty="0"/>
                    </a:p>
                  </a:txBody>
                  <a:tcPr marL="72025" marR="72025" marT="36012" marB="36012"/>
                </a:tc>
                <a:tc>
                  <a:txBody>
                    <a:bodyPr/>
                    <a:lstStyle/>
                    <a:p>
                      <a:pPr algn="ctr" rtl="1"/>
                      <a:r>
                        <a:rPr lang="he-IL" sz="1400" dirty="0" smtClean="0"/>
                        <a:t>שנים</a:t>
                      </a:r>
                      <a:endParaRPr lang="en-US" sz="1400" dirty="0"/>
                    </a:p>
                  </a:txBody>
                  <a:tcPr marL="72025" marR="72025" marT="36012" marB="36012"/>
                </a:tc>
                <a:tc>
                  <a:txBody>
                    <a:bodyPr/>
                    <a:lstStyle/>
                    <a:p>
                      <a:pPr algn="ctr" rtl="1"/>
                      <a:r>
                        <a:rPr lang="he-IL" sz="1400" dirty="0" smtClean="0"/>
                        <a:t>שנים</a:t>
                      </a:r>
                      <a:endParaRPr lang="en-US" sz="1400" dirty="0"/>
                    </a:p>
                  </a:txBody>
                  <a:tcPr marL="72025" marR="72025" marT="36012" marB="36012"/>
                </a:tc>
                <a:tc>
                  <a:txBody>
                    <a:bodyPr/>
                    <a:lstStyle/>
                    <a:p>
                      <a:pPr algn="ctr" rtl="1"/>
                      <a:r>
                        <a:rPr lang="he-IL" sz="1400" dirty="0" smtClean="0"/>
                        <a:t>שנים</a:t>
                      </a:r>
                      <a:endParaRPr lang="en-US" sz="1400" dirty="0"/>
                    </a:p>
                  </a:txBody>
                  <a:tcPr marL="72025" marR="72025" marT="36012" marB="36012"/>
                </a:tc>
              </a:tr>
              <a:tr h="292100">
                <a:tc>
                  <a:txBody>
                    <a:bodyPr/>
                    <a:lstStyle/>
                    <a:p>
                      <a:pPr algn="ctr" rtl="1"/>
                      <a:r>
                        <a:rPr lang="he-IL" sz="1400" dirty="0" smtClean="0"/>
                        <a:t>אילת</a:t>
                      </a:r>
                      <a:endParaRPr lang="en-US" sz="1400" dirty="0"/>
                    </a:p>
                  </a:txBody>
                  <a:tcPr marL="72025" marR="72025" marT="36012" marB="36012"/>
                </a:tc>
                <a:tc>
                  <a:txBody>
                    <a:bodyPr/>
                    <a:lstStyle/>
                    <a:p>
                      <a:pPr algn="ctr" rtl="1"/>
                      <a:r>
                        <a:rPr lang="he-IL" sz="1400" dirty="0" smtClean="0"/>
                        <a:t>50</a:t>
                      </a:r>
                      <a:endParaRPr lang="en-US" sz="1400" dirty="0"/>
                    </a:p>
                  </a:txBody>
                  <a:tcPr marL="72025" marR="72025" marT="36012" marB="36012"/>
                </a:tc>
                <a:tc>
                  <a:txBody>
                    <a:bodyPr/>
                    <a:lstStyle/>
                    <a:p>
                      <a:pPr algn="ctr" rtl="1"/>
                      <a:r>
                        <a:rPr lang="he-IL" sz="1400" dirty="0" smtClean="0"/>
                        <a:t>460</a:t>
                      </a:r>
                      <a:endParaRPr lang="en-US" sz="1400" dirty="0"/>
                    </a:p>
                  </a:txBody>
                  <a:tcPr marL="72025" marR="72025" marT="36012" marB="36012"/>
                </a:tc>
                <a:tc>
                  <a:txBody>
                    <a:bodyPr/>
                    <a:lstStyle/>
                    <a:p>
                      <a:pPr algn="ctr" rtl="1"/>
                      <a:r>
                        <a:rPr lang="he-IL" sz="1400" dirty="0" smtClean="0"/>
                        <a:t>6000</a:t>
                      </a:r>
                      <a:endParaRPr lang="en-US" sz="1400" dirty="0"/>
                    </a:p>
                  </a:txBody>
                  <a:tcPr marL="72025" marR="72025" marT="36012" marB="36012"/>
                </a:tc>
              </a:tr>
              <a:tr h="292100">
                <a:tc>
                  <a:txBody>
                    <a:bodyPr/>
                    <a:lstStyle/>
                    <a:p>
                      <a:pPr algn="ctr" rtl="1"/>
                      <a:r>
                        <a:rPr lang="he-IL" sz="1400" dirty="0" smtClean="0"/>
                        <a:t>ערבה</a:t>
                      </a:r>
                      <a:endParaRPr lang="en-US" sz="1400" dirty="0"/>
                    </a:p>
                  </a:txBody>
                  <a:tcPr marL="72025" marR="72025" marT="36012" marB="36012"/>
                </a:tc>
                <a:tc>
                  <a:txBody>
                    <a:bodyPr/>
                    <a:lstStyle/>
                    <a:p>
                      <a:pPr algn="ctr" rtl="1"/>
                      <a:r>
                        <a:rPr lang="he-IL" sz="1400" dirty="0" smtClean="0"/>
                        <a:t>30</a:t>
                      </a:r>
                      <a:endParaRPr lang="en-US" sz="1400" dirty="0"/>
                    </a:p>
                  </a:txBody>
                  <a:tcPr marL="72025" marR="72025" marT="36012" marB="36012"/>
                </a:tc>
                <a:tc>
                  <a:txBody>
                    <a:bodyPr/>
                    <a:lstStyle/>
                    <a:p>
                      <a:pPr algn="ctr" rtl="1"/>
                      <a:r>
                        <a:rPr lang="he-IL" sz="1400" dirty="0" smtClean="0"/>
                        <a:t>280</a:t>
                      </a:r>
                      <a:endParaRPr lang="en-US" sz="1400" dirty="0"/>
                    </a:p>
                  </a:txBody>
                  <a:tcPr marL="72025" marR="72025" marT="36012" marB="36012"/>
                </a:tc>
                <a:tc>
                  <a:txBody>
                    <a:bodyPr/>
                    <a:lstStyle/>
                    <a:p>
                      <a:pPr algn="ctr" rtl="1"/>
                      <a:r>
                        <a:rPr lang="he-IL" sz="1400" dirty="0" smtClean="0"/>
                        <a:t>3800</a:t>
                      </a:r>
                      <a:endParaRPr lang="en-US" sz="1400" dirty="0"/>
                    </a:p>
                  </a:txBody>
                  <a:tcPr marL="72025" marR="72025" marT="36012" marB="36012"/>
                </a:tc>
              </a:tr>
              <a:tr h="292100">
                <a:tc>
                  <a:txBody>
                    <a:bodyPr/>
                    <a:lstStyle/>
                    <a:p>
                      <a:pPr algn="ctr" rtl="1"/>
                      <a:r>
                        <a:rPr lang="he-IL" sz="1400" dirty="0" smtClean="0"/>
                        <a:t>ים המלח</a:t>
                      </a:r>
                      <a:endParaRPr lang="en-US" sz="1400" dirty="0"/>
                    </a:p>
                  </a:txBody>
                  <a:tcPr marL="72025" marR="72025" marT="36012" marB="36012"/>
                </a:tc>
                <a:tc>
                  <a:txBody>
                    <a:bodyPr/>
                    <a:lstStyle/>
                    <a:p>
                      <a:pPr algn="ctr" rtl="1"/>
                      <a:r>
                        <a:rPr lang="he-IL" sz="1400" dirty="0" smtClean="0"/>
                        <a:t>30</a:t>
                      </a:r>
                      <a:endParaRPr lang="en-US" sz="1400" dirty="0"/>
                    </a:p>
                  </a:txBody>
                  <a:tcPr marL="72025" marR="72025" marT="36012" marB="36012"/>
                </a:tc>
                <a:tc>
                  <a:txBody>
                    <a:bodyPr/>
                    <a:lstStyle/>
                    <a:p>
                      <a:pPr algn="ctr" rtl="1"/>
                      <a:r>
                        <a:rPr lang="he-IL" sz="1400" dirty="0" smtClean="0"/>
                        <a:t>300</a:t>
                      </a:r>
                      <a:endParaRPr lang="en-US" sz="1400" dirty="0"/>
                    </a:p>
                  </a:txBody>
                  <a:tcPr marL="72025" marR="72025" marT="36012" marB="36012"/>
                </a:tc>
                <a:tc>
                  <a:txBody>
                    <a:bodyPr/>
                    <a:lstStyle/>
                    <a:p>
                      <a:pPr algn="ctr" rtl="1"/>
                      <a:r>
                        <a:rPr lang="he-IL" sz="1400" dirty="0" smtClean="0"/>
                        <a:t>4000</a:t>
                      </a:r>
                      <a:endParaRPr lang="en-US" sz="1400" dirty="0"/>
                    </a:p>
                  </a:txBody>
                  <a:tcPr marL="72025" marR="72025" marT="36012" marB="36012"/>
                </a:tc>
              </a:tr>
            </a:tbl>
          </a:graphicData>
        </a:graphic>
      </p:graphicFrame>
      <p:sp>
        <p:nvSpPr>
          <p:cNvPr id="17" name="TextBox 16"/>
          <p:cNvSpPr txBox="1"/>
          <p:nvPr/>
        </p:nvSpPr>
        <p:spPr>
          <a:xfrm>
            <a:off x="0" y="1844824"/>
            <a:ext cx="4060977" cy="923330"/>
          </a:xfrm>
          <a:prstGeom prst="rect">
            <a:avLst/>
          </a:prstGeom>
          <a:noFill/>
        </p:spPr>
        <p:txBody>
          <a:bodyPr wrap="square" rtlCol="0">
            <a:spAutoFit/>
          </a:bodyPr>
          <a:lstStyle/>
          <a:p>
            <a:pPr algn="r" rtl="1"/>
            <a:r>
              <a:rPr lang="he-IL" sz="2400" b="1" dirty="0" smtClean="0"/>
              <a:t>זמן </a:t>
            </a:r>
            <a:r>
              <a:rPr lang="he-IL" sz="2400" b="1" dirty="0" err="1" smtClean="0"/>
              <a:t>חזרתיות</a:t>
            </a:r>
            <a:r>
              <a:rPr lang="he-IL" sz="2400" b="1" dirty="0" smtClean="0"/>
              <a:t> של רעידות אדמה</a:t>
            </a:r>
          </a:p>
          <a:p>
            <a:pPr algn="r" rtl="1"/>
            <a:endParaRPr lang="en-US" sz="600" dirty="0" smtClean="0"/>
          </a:p>
          <a:p>
            <a:pPr algn="ctr" rtl="1"/>
            <a:r>
              <a:rPr lang="he-IL" sz="1400" dirty="0" smtClean="0"/>
              <a:t>(שפירא </a:t>
            </a:r>
            <a:r>
              <a:rPr lang="he-IL" sz="1400" dirty="0" err="1" smtClean="0"/>
              <a:t>והופששטר</a:t>
            </a:r>
            <a:r>
              <a:rPr lang="he-IL" sz="1400" dirty="0" smtClean="0"/>
              <a:t>, 2003)</a:t>
            </a:r>
            <a:endParaRPr lang="en-US" sz="1400" dirty="0" smtClean="0"/>
          </a:p>
          <a:p>
            <a:pPr algn="r" rtl="1"/>
            <a:endParaRPr lang="en-US" sz="1000" dirty="0"/>
          </a:p>
        </p:txBody>
      </p:sp>
    </p:spTree>
    <p:extLst>
      <p:ext uri="{BB962C8B-B14F-4D97-AF65-F5344CB8AC3E}">
        <p14:creationId xmlns:p14="http://schemas.microsoft.com/office/powerpoint/2010/main" val="1191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geocet.cettalk.co.il/files/2011/02/eq-felt00-2011md32.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1" y="0"/>
            <a:ext cx="4572000" cy="6858000"/>
          </a:xfrm>
          <a:prstGeom prst="rect">
            <a:avLst/>
          </a:prstGeom>
          <a:noFill/>
          <a:ln>
            <a:noFill/>
          </a:ln>
        </p:spPr>
      </p:pic>
      <p:sp>
        <p:nvSpPr>
          <p:cNvPr id="4" name="TextBox 3"/>
          <p:cNvSpPr txBox="1"/>
          <p:nvPr/>
        </p:nvSpPr>
        <p:spPr>
          <a:xfrm>
            <a:off x="0" y="404664"/>
            <a:ext cx="4499992" cy="461665"/>
          </a:xfrm>
          <a:prstGeom prst="rect">
            <a:avLst/>
          </a:prstGeom>
          <a:noFill/>
        </p:spPr>
        <p:txBody>
          <a:bodyPr wrap="square" rtlCol="0">
            <a:spAutoFit/>
          </a:bodyPr>
          <a:lstStyle/>
          <a:p>
            <a:r>
              <a:rPr lang="he-IL" sz="2400" b="1" dirty="0" smtClean="0"/>
              <a:t>מוקדי רעידות אדמה בעצמות שונות</a:t>
            </a:r>
            <a:endParaRPr lang="en-US" sz="2400" b="1" dirty="0"/>
          </a:p>
        </p:txBody>
      </p:sp>
      <p:sp>
        <p:nvSpPr>
          <p:cNvPr id="6" name="TextBox 5"/>
          <p:cNvSpPr txBox="1"/>
          <p:nvPr/>
        </p:nvSpPr>
        <p:spPr>
          <a:xfrm>
            <a:off x="323528" y="1268760"/>
            <a:ext cx="4104456" cy="2308324"/>
          </a:xfrm>
          <a:prstGeom prst="rect">
            <a:avLst/>
          </a:prstGeom>
          <a:solidFill>
            <a:schemeClr val="bg1"/>
          </a:solidFill>
          <a:ln>
            <a:solidFill>
              <a:schemeClr val="accent1"/>
            </a:solidFill>
          </a:ln>
        </p:spPr>
        <p:txBody>
          <a:bodyPr wrap="square" rtlCol="0">
            <a:spAutoFit/>
          </a:bodyPr>
          <a:lstStyle/>
          <a:p>
            <a:r>
              <a:rPr lang="he-IL" dirty="0" smtClean="0"/>
              <a:t>לפניכם מפה המתארת את רעידות האדמה שהתרחשו באזורינו בשנים 1910-2010.</a:t>
            </a:r>
          </a:p>
          <a:p>
            <a:endParaRPr lang="he-IL" dirty="0" smtClean="0"/>
          </a:p>
          <a:p>
            <a:r>
              <a:rPr lang="he-IL" dirty="0" smtClean="0"/>
              <a:t>א. סמן מלבן במפה שבו התרחשו רוב רעידות האדמה.</a:t>
            </a:r>
          </a:p>
          <a:p>
            <a:endParaRPr lang="he-IL" dirty="0" smtClean="0"/>
          </a:p>
          <a:p>
            <a:r>
              <a:rPr lang="he-IL" dirty="0" smtClean="0"/>
              <a:t>ב. מה לדעתך יכול להיות הגורם לכך שהרבה מהרעידות מתרחשות באזור מסוים?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123728" y="0"/>
            <a:ext cx="5256584" cy="461665"/>
          </a:xfrm>
          <a:prstGeom prst="rect">
            <a:avLst/>
          </a:prstGeom>
        </p:spPr>
        <p:txBody>
          <a:bodyPr wrap="square">
            <a:spAutoFit/>
          </a:bodyPr>
          <a:lstStyle/>
          <a:p>
            <a:pPr algn="ctr"/>
            <a:r>
              <a:rPr lang="he-IL" sz="2400" b="1" dirty="0" smtClean="0"/>
              <a:t>גבולות בין לוחות </a:t>
            </a:r>
            <a:r>
              <a:rPr lang="he-IL" sz="2400" b="1" dirty="0" err="1" smtClean="0"/>
              <a:t>טקטונים</a:t>
            </a:r>
            <a:endParaRPr lang="en-US" sz="2400" b="1" dirty="0" smtClean="0"/>
          </a:p>
        </p:txBody>
      </p:sp>
      <p:pic>
        <p:nvPicPr>
          <p:cNvPr id="6" name="תמונה 5" descr="http://www.sciencephoto.com/image/497136/530wm/C0151913-Tectonic_plate_boundary_types%2C_diagram-SPL.jpg"/>
          <p:cNvPicPr/>
          <p:nvPr/>
        </p:nvPicPr>
        <p:blipFill rotWithShape="1">
          <a:blip r:embed="rId2" cstate="screen">
            <a:extLst>
              <a:ext uri="{28A0092B-C50C-407E-A947-70E740481C1C}">
                <a14:useLocalDpi xmlns:a14="http://schemas.microsoft.com/office/drawing/2010/main"/>
              </a:ext>
            </a:extLst>
          </a:blip>
          <a:srcRect/>
          <a:stretch/>
        </p:blipFill>
        <p:spPr bwMode="auto">
          <a:xfrm>
            <a:off x="4139952" y="836712"/>
            <a:ext cx="4714230" cy="5616624"/>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2005848" y="1337450"/>
            <a:ext cx="2016224" cy="369332"/>
          </a:xfrm>
          <a:prstGeom prst="rect">
            <a:avLst/>
          </a:prstGeom>
          <a:noFill/>
        </p:spPr>
        <p:txBody>
          <a:bodyPr wrap="square" rtlCol="1">
            <a:spAutoFit/>
          </a:bodyPr>
          <a:lstStyle/>
          <a:p>
            <a:r>
              <a:rPr lang="he-IL" dirty="0" smtClean="0"/>
              <a:t>גבול התכנסות</a:t>
            </a:r>
            <a:endParaRPr lang="he-IL" dirty="0"/>
          </a:p>
        </p:txBody>
      </p:sp>
      <p:sp>
        <p:nvSpPr>
          <p:cNvPr id="9" name="TextBox 8"/>
          <p:cNvSpPr txBox="1"/>
          <p:nvPr/>
        </p:nvSpPr>
        <p:spPr>
          <a:xfrm>
            <a:off x="2036519" y="3460358"/>
            <a:ext cx="2016224" cy="369332"/>
          </a:xfrm>
          <a:prstGeom prst="rect">
            <a:avLst/>
          </a:prstGeom>
          <a:noFill/>
        </p:spPr>
        <p:txBody>
          <a:bodyPr wrap="square" rtlCol="1">
            <a:spAutoFit/>
          </a:bodyPr>
          <a:lstStyle/>
          <a:p>
            <a:r>
              <a:rPr lang="he-IL" dirty="0" smtClean="0"/>
              <a:t>גבול הפרדות</a:t>
            </a:r>
            <a:endParaRPr lang="he-IL" dirty="0"/>
          </a:p>
        </p:txBody>
      </p:sp>
      <p:sp>
        <p:nvSpPr>
          <p:cNvPr id="10" name="TextBox 9"/>
          <p:cNvSpPr txBox="1"/>
          <p:nvPr/>
        </p:nvSpPr>
        <p:spPr>
          <a:xfrm>
            <a:off x="1997792" y="5583266"/>
            <a:ext cx="2016224" cy="369332"/>
          </a:xfrm>
          <a:prstGeom prst="rect">
            <a:avLst/>
          </a:prstGeom>
          <a:noFill/>
        </p:spPr>
        <p:txBody>
          <a:bodyPr wrap="square" rtlCol="1">
            <a:spAutoFit/>
          </a:bodyPr>
          <a:lstStyle/>
          <a:p>
            <a:r>
              <a:rPr lang="he-IL" dirty="0" smtClean="0"/>
              <a:t>גבול </a:t>
            </a:r>
            <a:r>
              <a:rPr lang="he-IL" dirty="0" err="1" smtClean="0"/>
              <a:t>טרנספורם</a:t>
            </a:r>
            <a:endParaRPr lang="he-IL" dirty="0"/>
          </a:p>
        </p:txBody>
      </p:sp>
    </p:spTree>
    <p:extLst>
      <p:ext uri="{BB962C8B-B14F-4D97-AF65-F5344CB8AC3E}">
        <p14:creationId xmlns:p14="http://schemas.microsoft.com/office/powerpoint/2010/main" val="774155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44450"/>
            <a:ext cx="9144000" cy="93627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3200" b="0" i="0" u="none" strike="noStrike" cap="none" normalizeH="0" baseline="0" dirty="0" smtClean="0">
                <a:ln>
                  <a:noFill/>
                </a:ln>
                <a:solidFill>
                  <a:srgbClr val="7030A0"/>
                </a:solidFill>
                <a:effectLst/>
                <a:latin typeface="Arial" pitchFamily="34" charset="0"/>
                <a:cs typeface="Arial" pitchFamily="34" charset="0"/>
              </a:rPr>
              <a:t>היכן צפויות להתרחש רעידות אדמה?</a:t>
            </a:r>
            <a:br>
              <a:rPr kumimoji="0" lang="he-IL" altLang="he-IL" sz="3200" b="0" i="0" u="none" strike="noStrike" cap="none" normalizeH="0" baseline="0" dirty="0" smtClean="0">
                <a:ln>
                  <a:noFill/>
                </a:ln>
                <a:solidFill>
                  <a:srgbClr val="7030A0"/>
                </a:solidFill>
                <a:effectLst/>
                <a:latin typeface="Arial" pitchFamily="34" charset="0"/>
                <a:cs typeface="Arial" pitchFamily="34" charset="0"/>
              </a:rPr>
            </a:br>
            <a:endParaRPr kumimoji="0" lang="en-US" altLang="he-IL" sz="44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pic>
        <p:nvPicPr>
          <p:cNvPr id="158722" name="Picture 2" descr="Epicenters 63-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28775"/>
            <a:ext cx="8839200" cy="4516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p:cNvSpPr txBox="1">
            <a:spLocks noChangeArrowheads="1"/>
          </p:cNvSpPr>
          <p:nvPr/>
        </p:nvSpPr>
        <p:spPr bwMode="auto">
          <a:xfrm>
            <a:off x="0" y="6172200"/>
            <a:ext cx="9144000" cy="457200"/>
          </a:xfrm>
          <a:prstGeom prst="rect">
            <a:avLst/>
          </a:prstGeom>
          <a:solidFill>
            <a:srgbClr val="04043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0" i="0" u="none" strike="noStrike" cap="none" normalizeH="0" baseline="0" smtClean="0">
                <a:ln>
                  <a:noFill/>
                </a:ln>
                <a:solidFill>
                  <a:srgbClr val="00FF00"/>
                </a:solidFill>
                <a:effectLst/>
                <a:latin typeface="Arial" pitchFamily="34" charset="0"/>
                <a:cs typeface="Arial" pitchFamily="34" charset="0"/>
              </a:rPr>
              <a:t>מוקדי רעידות אדמה של 25 שנה מסומנים בנקודות שחורות</a:t>
            </a:r>
            <a:r>
              <a:rPr kumimoji="0" lang="en-US" altLang="he-IL" sz="2400" b="0" i="0" u="none" strike="noStrike" cap="none" normalizeH="0" baseline="0" smtClean="0">
                <a:ln>
                  <a:noFill/>
                </a:ln>
                <a:solidFill>
                  <a:srgbClr val="00FF00"/>
                </a:solidFill>
                <a:effectLst/>
                <a:latin typeface="Arial" pitchFamily="34"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152400" y="507577"/>
            <a:ext cx="8839200" cy="1077218"/>
          </a:xfrm>
          <a:prstGeom prst="rect">
            <a:avLst/>
          </a:prstGeom>
        </p:spPr>
        <p:txBody>
          <a:bodyPr wrap="square">
            <a:spAutoFit/>
          </a:bodyPr>
          <a:lstStyle/>
          <a:p>
            <a:pPr lvl="0" algn="ctr" fontAlgn="base">
              <a:spcBef>
                <a:spcPct val="0"/>
              </a:spcBef>
              <a:spcAft>
                <a:spcPct val="0"/>
              </a:spcAft>
            </a:pPr>
            <a:r>
              <a:rPr lang="he-IL" altLang="he-IL" sz="3200" dirty="0">
                <a:solidFill>
                  <a:srgbClr val="9BBB59">
                    <a:lumMod val="50000"/>
                  </a:srgbClr>
                </a:solidFill>
                <a:latin typeface="Arial" pitchFamily="34" charset="0"/>
                <a:cs typeface="Arial" pitchFamily="34" charset="0"/>
              </a:rPr>
              <a:t>רעידות אדמה </a:t>
            </a:r>
            <a:r>
              <a:rPr lang="he-IL" altLang="he-IL" sz="3200" b="1" dirty="0">
                <a:solidFill>
                  <a:srgbClr val="FF6600"/>
                </a:solidFill>
                <a:latin typeface="Arial" pitchFamily="34" charset="0"/>
                <a:cs typeface="Arial" pitchFamily="34" charset="0"/>
              </a:rPr>
              <a:t>חוזרות</a:t>
            </a:r>
            <a:r>
              <a:rPr lang="he-IL" altLang="he-IL" sz="3200" dirty="0">
                <a:solidFill>
                  <a:srgbClr val="FFFABA"/>
                </a:solidFill>
                <a:latin typeface="Arial" pitchFamily="34" charset="0"/>
                <a:cs typeface="Arial" pitchFamily="34" charset="0"/>
              </a:rPr>
              <a:t> </a:t>
            </a:r>
            <a:r>
              <a:rPr lang="he-IL" altLang="he-IL" sz="3200" dirty="0">
                <a:solidFill>
                  <a:srgbClr val="9BBB59">
                    <a:lumMod val="50000"/>
                  </a:srgbClr>
                </a:solidFill>
                <a:latin typeface="Arial" pitchFamily="34" charset="0"/>
                <a:cs typeface="Arial" pitchFamily="34" charset="0"/>
              </a:rPr>
              <a:t>ומתרחשות בגבולות בין הלוחות, במקומות שבהם קרום כדור הארץ נשבר</a:t>
            </a:r>
            <a:r>
              <a:rPr lang="en-US" altLang="he-IL" sz="3200" dirty="0">
                <a:solidFill>
                  <a:srgbClr val="9BBB59">
                    <a:lumMod val="50000"/>
                  </a:srgbClr>
                </a:solidFill>
                <a:latin typeface="Arial" pitchFamily="34" charset="0"/>
                <a:cs typeface="Arial" pitchFamily="34" charset="0"/>
              </a:rPr>
              <a:t>  </a:t>
            </a:r>
            <a:endParaRPr lang="en-US" altLang="he-IL" sz="4400" dirty="0">
              <a:solidFill>
                <a:srgbClr val="9BBB59">
                  <a:lumMod val="50000"/>
                </a:srgbClr>
              </a:solidFill>
              <a:latin typeface="Arial" pitchFamily="34" charset="0"/>
              <a:cs typeface="Arial" pitchFamily="34" charset="0"/>
            </a:endParaRPr>
          </a:p>
        </p:txBody>
      </p:sp>
    </p:spTree>
    <p:extLst>
      <p:ext uri="{BB962C8B-B14F-4D97-AF65-F5344CB8AC3E}">
        <p14:creationId xmlns:p14="http://schemas.microsoft.com/office/powerpoint/2010/main" val="25313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12749" y="977649"/>
            <a:ext cx="3692936" cy="1754326"/>
          </a:xfrm>
          <a:prstGeom prst="rect">
            <a:avLst/>
          </a:prstGeom>
          <a:noFill/>
        </p:spPr>
        <p:txBody>
          <a:bodyPr wrap="square" rtlCol="0">
            <a:spAutoFit/>
          </a:bodyPr>
          <a:lstStyle/>
          <a:p>
            <a:pPr algn="r" rtl="1"/>
            <a:r>
              <a:rPr lang="he-IL" dirty="0" smtClean="0"/>
              <a:t>הגבול המזרחי של הנגב (והמדינה) הינו גבול לוח טקטוני פעיל שלאורכו התרחשו עשרות רעידות אדמה </a:t>
            </a:r>
            <a:r>
              <a:rPr lang="he-IL" dirty="0"/>
              <a:t>גדולות (</a:t>
            </a:r>
            <a:r>
              <a:rPr lang="en-US" dirty="0"/>
              <a:t>M</a:t>
            </a:r>
            <a:r>
              <a:rPr lang="he-IL" dirty="0"/>
              <a:t>&gt;6.0) </a:t>
            </a:r>
            <a:r>
              <a:rPr lang="he-IL" dirty="0" smtClean="0"/>
              <a:t>באלפי השנים האחרונות. באלף האחרון מספר רעידות גדולות במיוחד גרמו לנזק ונפגעים בכל הארץ. </a:t>
            </a:r>
            <a:endParaRPr lang="en-US" dirty="0"/>
          </a:p>
        </p:txBody>
      </p:sp>
      <p:pic>
        <p:nvPicPr>
          <p:cNvPr id="22" name="Picture 4" descr="C:\Users\Dror\Desktop\Yaron\גאולוגיה למדריכים\pics\structure-Dead-Sea-Transform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4356" y="3068960"/>
            <a:ext cx="3381620" cy="34519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geocet.cettalk.co.il/files/2011/02/eq-felt00-2011md32.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2309" y="152399"/>
            <a:ext cx="4298315" cy="6705601"/>
          </a:xfrm>
          <a:prstGeom prst="rect">
            <a:avLst/>
          </a:prstGeom>
          <a:noFill/>
          <a:ln>
            <a:noFill/>
          </a:ln>
        </p:spPr>
      </p:pic>
      <p:sp>
        <p:nvSpPr>
          <p:cNvPr id="15" name="מלבן 14"/>
          <p:cNvSpPr/>
          <p:nvPr/>
        </p:nvSpPr>
        <p:spPr>
          <a:xfrm>
            <a:off x="-2341736" y="-29383"/>
            <a:ext cx="10001906" cy="878429"/>
          </a:xfrm>
          <a:prstGeom prst="rect">
            <a:avLst/>
          </a:prstGeom>
        </p:spPr>
        <p:txBody>
          <a:bodyPr wrap="square">
            <a:spAutoFit/>
          </a:bodyPr>
          <a:lstStyle/>
          <a:p>
            <a:pPr algn="ctr"/>
            <a:r>
              <a:rPr lang="he-IL" sz="2400" b="1" dirty="0" smtClean="0"/>
              <a:t>איפה עובר הגבול?</a:t>
            </a:r>
            <a:endParaRPr lang="en-US" sz="2400" b="1" dirty="0" smtClean="0"/>
          </a:p>
        </p:txBody>
      </p:sp>
    </p:spTree>
    <p:extLst>
      <p:ext uri="{BB962C8B-B14F-4D97-AF65-F5344CB8AC3E}">
        <p14:creationId xmlns:p14="http://schemas.microsoft.com/office/powerpoint/2010/main" val="1832582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0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
            <a:ext cx="4519613" cy="56483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grpSp>
        <p:nvGrpSpPr>
          <p:cNvPr id="2" name="Group 8"/>
          <p:cNvGrpSpPr>
            <a:grpSpLocks/>
          </p:cNvGrpSpPr>
          <p:nvPr/>
        </p:nvGrpSpPr>
        <p:grpSpPr bwMode="auto">
          <a:xfrm>
            <a:off x="5867400" y="1600200"/>
            <a:ext cx="838200" cy="1524000"/>
            <a:chOff x="3552" y="1344"/>
            <a:chExt cx="528" cy="960"/>
          </a:xfrm>
        </p:grpSpPr>
        <p:sp>
          <p:nvSpPr>
            <p:cNvPr id="3" name="Line 10"/>
            <p:cNvSpPr>
              <a:spLocks noChangeShapeType="1"/>
            </p:cNvSpPr>
            <p:nvPr/>
          </p:nvSpPr>
          <p:spPr bwMode="auto">
            <a:xfrm flipV="1">
              <a:off x="3936" y="1344"/>
              <a:ext cx="144" cy="288"/>
            </a:xfrm>
            <a:prstGeom prst="line">
              <a:avLst/>
            </a:prstGeom>
            <a:noFill/>
            <a:ln w="76200">
              <a:solidFill>
                <a:srgbClr val="D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endParaRPr lang="he-IL"/>
            </a:p>
          </p:txBody>
        </p:sp>
        <p:sp>
          <p:nvSpPr>
            <p:cNvPr id="4" name="Line 9"/>
            <p:cNvSpPr>
              <a:spLocks noChangeShapeType="1"/>
            </p:cNvSpPr>
            <p:nvPr/>
          </p:nvSpPr>
          <p:spPr bwMode="auto">
            <a:xfrm flipH="1">
              <a:off x="3552" y="1968"/>
              <a:ext cx="192" cy="336"/>
            </a:xfrm>
            <a:prstGeom prst="line">
              <a:avLst/>
            </a:prstGeom>
            <a:noFill/>
            <a:ln w="76200">
              <a:solidFill>
                <a:srgbClr val="D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endParaRPr lang="he-IL"/>
            </a:p>
          </p:txBody>
        </p:sp>
      </p:grpSp>
      <p:grpSp>
        <p:nvGrpSpPr>
          <p:cNvPr id="5" name="Group 5"/>
          <p:cNvGrpSpPr>
            <a:grpSpLocks/>
          </p:cNvGrpSpPr>
          <p:nvPr/>
        </p:nvGrpSpPr>
        <p:grpSpPr bwMode="auto">
          <a:xfrm rot="402804">
            <a:off x="7162800" y="228600"/>
            <a:ext cx="533400" cy="1143000"/>
            <a:chOff x="4368" y="432"/>
            <a:chExt cx="336" cy="720"/>
          </a:xfrm>
        </p:grpSpPr>
        <p:sp>
          <p:nvSpPr>
            <p:cNvPr id="6" name="Line 7"/>
            <p:cNvSpPr>
              <a:spLocks noChangeShapeType="1"/>
            </p:cNvSpPr>
            <p:nvPr/>
          </p:nvSpPr>
          <p:spPr bwMode="auto">
            <a:xfrm flipH="1">
              <a:off x="4608" y="432"/>
              <a:ext cx="96" cy="240"/>
            </a:xfrm>
            <a:prstGeom prst="line">
              <a:avLst/>
            </a:prstGeom>
            <a:noFill/>
            <a:ln w="76200">
              <a:solidFill>
                <a:srgbClr val="D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endParaRPr lang="he-IL"/>
            </a:p>
          </p:txBody>
        </p:sp>
        <p:sp>
          <p:nvSpPr>
            <p:cNvPr id="7" name="Line 6"/>
            <p:cNvSpPr>
              <a:spLocks noChangeShapeType="1"/>
            </p:cNvSpPr>
            <p:nvPr/>
          </p:nvSpPr>
          <p:spPr bwMode="auto">
            <a:xfrm flipV="1">
              <a:off x="4368" y="912"/>
              <a:ext cx="96" cy="240"/>
            </a:xfrm>
            <a:prstGeom prst="line">
              <a:avLst/>
            </a:prstGeom>
            <a:noFill/>
            <a:ln w="76200">
              <a:solidFill>
                <a:srgbClr val="D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endParaRPr lang="he-IL"/>
            </a:p>
          </p:txBody>
        </p:sp>
      </p:grpSp>
      <p:sp>
        <p:nvSpPr>
          <p:cNvPr id="8" name="Line 4"/>
          <p:cNvSpPr>
            <a:spLocks noChangeShapeType="1"/>
          </p:cNvSpPr>
          <p:nvPr/>
        </p:nvSpPr>
        <p:spPr bwMode="auto">
          <a:xfrm flipV="1">
            <a:off x="3352800" y="1447800"/>
            <a:ext cx="2590800" cy="838200"/>
          </a:xfrm>
          <a:prstGeom prst="line">
            <a:avLst/>
          </a:prstGeom>
          <a:noFill/>
          <a:ln w="76200">
            <a:solidFill>
              <a:srgbClr val="FF470A"/>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endParaRPr lang="he-IL"/>
          </a:p>
        </p:txBody>
      </p:sp>
      <p:sp>
        <p:nvSpPr>
          <p:cNvPr id="9" name="Text Box 3"/>
          <p:cNvSpPr txBox="1">
            <a:spLocks noChangeArrowheads="1"/>
          </p:cNvSpPr>
          <p:nvPr/>
        </p:nvSpPr>
        <p:spPr bwMode="auto">
          <a:xfrm>
            <a:off x="0" y="1752600"/>
            <a:ext cx="3352800" cy="14097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0" eaLnBrk="0" fontAlgn="base" latinLnBrk="0" hangingPunct="0">
              <a:lnSpc>
                <a:spcPct val="120000"/>
              </a:lnSpc>
              <a:spcBef>
                <a:spcPct val="0"/>
              </a:spcBef>
              <a:spcAft>
                <a:spcPct val="0"/>
              </a:spcAft>
              <a:buClrTx/>
              <a:buSzTx/>
              <a:buFontTx/>
              <a:buNone/>
              <a:tabLst/>
            </a:pPr>
            <a:r>
              <a:rPr kumimoji="0" lang="he-IL" altLang="he-IL" sz="3600" b="1" i="0" u="none" strike="noStrike" cap="none" normalizeH="0" baseline="0" dirty="0" smtClean="0">
                <a:ln>
                  <a:noFill/>
                </a:ln>
                <a:solidFill>
                  <a:schemeClr val="accent3">
                    <a:lumMod val="50000"/>
                  </a:schemeClr>
                </a:solidFill>
                <a:effectLst/>
                <a:latin typeface="Arial" pitchFamily="34" charset="0"/>
                <a:cs typeface="Arial" pitchFamily="34" charset="0"/>
              </a:rPr>
              <a:t>העתק טרנספורם</a:t>
            </a:r>
            <a:r>
              <a:rPr kumimoji="0" lang="en-US" altLang="he-IL" sz="3600" b="1" i="0" u="none" strike="noStrike" cap="none" normalizeH="0" baseline="0" dirty="0" smtClean="0">
                <a:ln>
                  <a:noFill/>
                </a:ln>
                <a:solidFill>
                  <a:schemeClr val="accent3">
                    <a:lumMod val="50000"/>
                  </a:schemeClr>
                </a:solidFill>
                <a:effectLst/>
                <a:latin typeface="Arial" pitchFamily="34" charset="0"/>
                <a:cs typeface="Arial" pitchFamily="34" charset="0"/>
              </a:rPr>
              <a:t> </a:t>
            </a:r>
            <a:r>
              <a:rPr kumimoji="0" lang="he-IL" altLang="he-IL" sz="3600" b="1" i="0" u="none" strike="noStrike" cap="none" normalizeH="0" baseline="0" dirty="0" smtClean="0">
                <a:ln>
                  <a:noFill/>
                </a:ln>
                <a:solidFill>
                  <a:schemeClr val="accent3">
                    <a:lumMod val="50000"/>
                  </a:schemeClr>
                </a:solidFill>
                <a:effectLst/>
                <a:latin typeface="Arial" pitchFamily="34" charset="0"/>
                <a:cs typeface="Arial" pitchFamily="34" charset="0"/>
              </a:rPr>
              <a:t>ים המלח</a:t>
            </a:r>
            <a:r>
              <a:rPr kumimoji="0" lang="en-US" altLang="he-IL" sz="3600" b="1" i="0" u="none" strike="noStrike" cap="none" normalizeH="0" baseline="0" dirty="0" smtClean="0">
                <a:ln>
                  <a:noFill/>
                </a:ln>
                <a:solidFill>
                  <a:schemeClr val="accent3">
                    <a:lumMod val="50000"/>
                  </a:schemeClr>
                </a:solidFill>
                <a:effectLst/>
                <a:latin typeface="Arial" pitchFamily="34" charset="0"/>
                <a:cs typeface="Arial" pitchFamily="34" charset="0"/>
              </a:rPr>
              <a:t> </a:t>
            </a:r>
            <a:endParaRPr kumimoji="0" lang="en-US"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10" name="Text Box 2"/>
          <p:cNvSpPr txBox="1">
            <a:spLocks noChangeArrowheads="1"/>
          </p:cNvSpPr>
          <p:nvPr/>
        </p:nvSpPr>
        <p:spPr bwMode="auto">
          <a:xfrm>
            <a:off x="0" y="4160838"/>
            <a:ext cx="5638800" cy="1554162"/>
          </a:xfrm>
          <a:prstGeom prst="rect">
            <a:avLst/>
          </a:prstGeom>
          <a:solidFill>
            <a:srgbClr val="04043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3200" b="0" i="0" u="none" strike="noStrike" cap="none" normalizeH="0" baseline="0" smtClean="0">
                <a:ln>
                  <a:noFill/>
                </a:ln>
                <a:solidFill>
                  <a:srgbClr val="00FF00"/>
                </a:solidFill>
                <a:effectLst/>
                <a:latin typeface="Arial" pitchFamily="34" charset="0"/>
                <a:cs typeface="Arial" pitchFamily="34" charset="0"/>
              </a:rPr>
              <a:t>* לוח ערב נע שמאלה ביחס לסיני </a:t>
            </a:r>
            <a:endParaRPr kumimoji="0" lang="en-US" altLang="he-IL" sz="2400" b="0" i="0" u="none" strike="noStrike" cap="none" normalizeH="0" baseline="0" smtClean="0">
              <a:ln>
                <a:noFill/>
              </a:ln>
              <a:solidFill>
                <a:schemeClr val="tx1"/>
              </a:solidFill>
              <a:effectLst/>
              <a:latin typeface="Comic Sans MS" pitchFamily="66"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3200" b="0" i="0" u="none" strike="noStrike" cap="none" normalizeH="0" baseline="0" smtClean="0">
                <a:ln>
                  <a:noFill/>
                </a:ln>
                <a:solidFill>
                  <a:srgbClr val="00FF00"/>
                </a:solidFill>
                <a:effectLst/>
                <a:latin typeface="Arial" pitchFamily="34" charset="0"/>
                <a:cs typeface="Arial" pitchFamily="34" charset="0"/>
              </a:rPr>
              <a:t>* ים סוף הולך ומתרחב </a:t>
            </a:r>
            <a:endParaRPr kumimoji="0" lang="en-US" altLang="he-IL" sz="2400" b="0" i="0" u="none" strike="noStrike" cap="none" normalizeH="0" baseline="0" smtClean="0">
              <a:ln>
                <a:noFill/>
              </a:ln>
              <a:solidFill>
                <a:schemeClr val="tx1"/>
              </a:solidFill>
              <a:effectLst/>
              <a:latin typeface="Comic Sans MS" pitchFamily="66"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3200" b="0" i="0" u="none" strike="noStrike" cap="none" normalizeH="0" baseline="0" smtClean="0">
                <a:ln>
                  <a:noFill/>
                </a:ln>
                <a:solidFill>
                  <a:srgbClr val="00FF00"/>
                </a:solidFill>
                <a:effectLst/>
                <a:latin typeface="Arial" pitchFamily="34" charset="0"/>
                <a:cs typeface="Arial" pitchFamily="34" charset="0"/>
              </a:rPr>
              <a:t>* אזור הרי הזגרוס-טאורוס נלחץ</a:t>
            </a:r>
            <a:r>
              <a:rPr kumimoji="0" lang="en-US" altLang="he-IL" sz="3200" b="0" i="0" u="none" strike="noStrike" cap="none" normalizeH="0" baseline="0" smtClean="0">
                <a:ln>
                  <a:noFill/>
                </a:ln>
                <a:solidFill>
                  <a:srgbClr val="00FF00"/>
                </a:solidFill>
                <a:effectLst/>
                <a:latin typeface="Arial" pitchFamily="34"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
          <p:cNvSpPr txBox="1">
            <a:spLocks noChangeArrowheads="1"/>
          </p:cNvSpPr>
          <p:nvPr/>
        </p:nvSpPr>
        <p:spPr bwMode="auto">
          <a:xfrm>
            <a:off x="900113" y="260350"/>
            <a:ext cx="3168650" cy="13112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4000" b="0" i="0" u="none" strike="noStrike" cap="none" normalizeH="0" baseline="0" dirty="0" smtClean="0">
                <a:ln>
                  <a:noFill/>
                </a:ln>
                <a:solidFill>
                  <a:srgbClr val="7030A0"/>
                </a:solidFill>
                <a:effectLst/>
                <a:latin typeface="Arial" pitchFamily="34" charset="0"/>
                <a:cs typeface="Arial" pitchFamily="34" charset="0"/>
              </a:rPr>
              <a:t>הטקטוניקה </a:t>
            </a:r>
            <a:endParaRPr kumimoji="0" lang="en-US" altLang="he-IL" sz="2400" b="0" i="0" u="none" strike="noStrike" cap="none" normalizeH="0" baseline="0" dirty="0" smtClean="0">
              <a:ln>
                <a:noFill/>
              </a:ln>
              <a:solidFill>
                <a:srgbClr val="7030A0"/>
              </a:solidFill>
              <a:effectLst/>
              <a:latin typeface="Comic Sans MS" pitchFamily="66"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4000" b="0" i="0" u="none" strike="noStrike" cap="none" normalizeH="0" baseline="0" dirty="0" smtClean="0">
                <a:ln>
                  <a:noFill/>
                </a:ln>
                <a:solidFill>
                  <a:srgbClr val="7030A0"/>
                </a:solidFill>
                <a:effectLst/>
                <a:latin typeface="Arial" pitchFamily="34" charset="0"/>
                <a:cs typeface="Arial" pitchFamily="34" charset="0"/>
              </a:rPr>
              <a:t>במזרח התיכון</a:t>
            </a:r>
            <a:r>
              <a:rPr kumimoji="0" lang="en-US" altLang="he-IL" sz="4000" b="0" i="0" u="none" strike="noStrike" cap="none" normalizeH="0" baseline="0" dirty="0" smtClean="0">
                <a:ln>
                  <a:noFill/>
                </a:ln>
                <a:solidFill>
                  <a:srgbClr val="7030A0"/>
                </a:solidFill>
                <a:effectLst/>
                <a:latin typeface="Arial" pitchFamily="34" charset="0"/>
                <a:cs typeface="Arial" pitchFamily="34" charset="0"/>
              </a:rPr>
              <a:t> </a:t>
            </a:r>
            <a:endParaRPr kumimoji="0" lang="en-US" altLang="he-IL" sz="1800" b="0" i="0" u="none" strike="noStrike" cap="none" normalizeH="0" baseline="0" dirty="0" smtClean="0">
              <a:ln>
                <a:noFill/>
              </a:ln>
              <a:solidFill>
                <a:srgbClr val="7030A0"/>
              </a:solidFill>
              <a:effectLst/>
              <a:latin typeface="Arial" pitchFamily="34" charset="0"/>
              <a:cs typeface="Arial" pitchFamily="34" charset="0"/>
            </a:endParaRPr>
          </a:p>
        </p:txBody>
      </p:sp>
    </p:spTree>
    <p:extLst>
      <p:ext uri="{BB962C8B-B14F-4D97-AF65-F5344CB8AC3E}">
        <p14:creationId xmlns:p14="http://schemas.microsoft.com/office/powerpoint/2010/main" val="364423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4*#ppt_w"/>
                                          </p:val>
                                        </p:tav>
                                        <p:tav tm="100000">
                                          <p:val>
                                            <p:strVal val="#ppt_w"/>
                                          </p:val>
                                        </p:tav>
                                      </p:tavLst>
                                    </p:anim>
                                    <p:anim calcmode="lin" valueType="num">
                                      <p:cBhvr>
                                        <p:cTn id="14"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geocet.cettalk.co.il/files/2011/02/earthquake.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22109"/>
            <a:ext cx="4284345" cy="6742430"/>
          </a:xfrm>
          <a:prstGeom prst="rect">
            <a:avLst/>
          </a:prstGeom>
          <a:noFill/>
          <a:ln>
            <a:noFill/>
          </a:ln>
        </p:spPr>
      </p:pic>
      <p:sp>
        <p:nvSpPr>
          <p:cNvPr id="3" name="Text Box 6"/>
          <p:cNvSpPr txBox="1">
            <a:spLocks noChangeArrowheads="1"/>
          </p:cNvSpPr>
          <p:nvPr/>
        </p:nvSpPr>
        <p:spPr bwMode="auto">
          <a:xfrm>
            <a:off x="4427984" y="476672"/>
            <a:ext cx="4379183" cy="40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he-IL" dirty="0" smtClean="0"/>
              <a:t>מפת </a:t>
            </a:r>
            <a:r>
              <a:rPr lang="he-IL" dirty="0"/>
              <a:t>סיכונים של ישראל </a:t>
            </a:r>
            <a:r>
              <a:rPr lang="he-IL" dirty="0" smtClean="0"/>
              <a:t>- מתארת </a:t>
            </a:r>
            <a:r>
              <a:rPr lang="he-IL" dirty="0"/>
              <a:t>את הסיכונים המחושבים כתוצאה מהתרחשות רעידת אדמה בים </a:t>
            </a:r>
            <a:r>
              <a:rPr lang="he-IL" dirty="0" smtClean="0"/>
              <a:t>המלח</a:t>
            </a:r>
            <a:r>
              <a:rPr lang="he-IL" dirty="0" smtClean="0">
                <a:effectLst/>
                <a:latin typeface="Calibri" panose="020F0502020204030204" pitchFamily="34" charset="0"/>
                <a:ea typeface="Times New Roman" panose="02020603050405020304" pitchFamily="18" charset="0"/>
                <a:cs typeface="Arial" panose="020B0604020202020204" pitchFamily="34" charset="0"/>
              </a:rPr>
              <a:t>, </a:t>
            </a:r>
            <a:r>
              <a:rPr lang="he-IL" dirty="0">
                <a:effectLst/>
                <a:latin typeface="Calibri" panose="020F0502020204030204" pitchFamily="34" charset="0"/>
                <a:ea typeface="Times New Roman" panose="02020603050405020304" pitchFamily="18" charset="0"/>
                <a:cs typeface="Arial" panose="020B0604020202020204" pitchFamily="34" charset="0"/>
              </a:rPr>
              <a:t>הצבע הסגול מסמל עצמה מאוד גדולה של אנרגיה ואילו הצבע הצהוב מתאר עצמה חלשה.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1000"/>
              </a:spcAft>
            </a:pPr>
            <a:r>
              <a:rPr lang="he-IL" dirty="0">
                <a:effectLst/>
                <a:latin typeface="Calibri" panose="020F0502020204030204" pitchFamily="34" charset="0"/>
                <a:ea typeface="Times New Roman" panose="02020603050405020304" pitchFamily="18" charset="0"/>
                <a:cs typeface="Arial" panose="020B0604020202020204" pitchFamily="34" charset="0"/>
              </a:rPr>
              <a:t>א. במפה מתואר באיזה צבע נמצא הבית שלך</a:t>
            </a:r>
            <a:r>
              <a:rPr lang="he-IL" dirty="0" smtClean="0">
                <a:effectLst/>
                <a:latin typeface="Calibri" panose="020F0502020204030204" pitchFamily="34" charset="0"/>
                <a:ea typeface="Times New Roman" panose="02020603050405020304" pitchFamily="18" charset="0"/>
                <a:cs typeface="Arial" panose="020B0604020202020204" pitchFamily="34" charset="0"/>
              </a:rPr>
              <a:t>?</a:t>
            </a:r>
          </a:p>
          <a:p>
            <a:pPr algn="r" rtl="1">
              <a:lnSpc>
                <a:spcPct val="115000"/>
              </a:lnSpc>
              <a:spcAft>
                <a:spcPts val="1000"/>
              </a:spcAft>
            </a:pPr>
            <a:r>
              <a:rPr lang="he-IL" dirty="0" smtClean="0">
                <a:effectLst/>
                <a:latin typeface="Calibri" panose="020F0502020204030204" pitchFamily="34" charset="0"/>
                <a:ea typeface="Times New Roman" panose="02020603050405020304" pitchFamily="18" charset="0"/>
                <a:cs typeface="Arial" panose="020B0604020202020204" pitchFamily="34" charset="0"/>
              </a:rPr>
              <a:t> ב</a:t>
            </a:r>
            <a:r>
              <a:rPr lang="he-IL" dirty="0">
                <a:effectLst/>
                <a:latin typeface="Calibri" panose="020F0502020204030204" pitchFamily="34" charset="0"/>
                <a:ea typeface="Times New Roman" panose="02020603050405020304" pitchFamily="18" charset="0"/>
                <a:cs typeface="Arial" panose="020B0604020202020204" pitchFamily="34" charset="0"/>
              </a:rPr>
              <a:t>. מהו הקשר בין המפה הקודמת שבה מתוארות הרעידות האחרונות שהתרחשו למפה </a:t>
            </a:r>
            <a:r>
              <a:rPr lang="he-IL" dirty="0" smtClean="0">
                <a:effectLst/>
                <a:latin typeface="Calibri" panose="020F0502020204030204" pitchFamily="34" charset="0"/>
                <a:ea typeface="Times New Roman" panose="02020603050405020304" pitchFamily="18" charset="0"/>
                <a:cs typeface="Arial" panose="020B0604020202020204" pitchFamily="34" charset="0"/>
              </a:rPr>
              <a:t>זו</a:t>
            </a:r>
            <a:r>
              <a:rPr lang="he-IL" dirty="0" smtClean="0">
                <a:latin typeface="Calibri" panose="020F0502020204030204" pitchFamily="34" charset="0"/>
                <a:ea typeface="Times New Roman" panose="02020603050405020304" pitchFamily="18" charset="0"/>
                <a:cs typeface="Arial" panose="020B0604020202020204" pitchFamily="34" charset="0"/>
              </a:rPr>
              <a:t>?</a:t>
            </a:r>
            <a:r>
              <a:rPr lang="en-US" dirty="0">
                <a:effectLst/>
                <a:latin typeface="Calibri" panose="020F0502020204030204" pitchFamily="34" charset="0"/>
                <a:ea typeface="Times New Roman" panose="02020603050405020304" pitchFamily="18" charset="0"/>
                <a:cs typeface="Arial" panose="020B0604020202020204" pitchFamily="34" charset="0"/>
              </a:rPr>
              <a:t> </a:t>
            </a:r>
          </a:p>
        </p:txBody>
      </p:sp>
      <p:sp>
        <p:nvSpPr>
          <p:cNvPr id="4" name="מלבן 3"/>
          <p:cNvSpPr/>
          <p:nvPr/>
        </p:nvSpPr>
        <p:spPr>
          <a:xfrm>
            <a:off x="4236239" y="5976130"/>
            <a:ext cx="4235411" cy="675730"/>
          </a:xfrm>
          <a:prstGeom prst="rect">
            <a:avLst/>
          </a:prstGeom>
        </p:spPr>
        <p:txBody>
          <a:bodyPr>
            <a:spAutoFit/>
          </a:bodyPr>
          <a:lstStyle/>
          <a:p>
            <a:pPr>
              <a:lnSpc>
                <a:spcPct val="115000"/>
              </a:lnSpc>
              <a:spcAft>
                <a:spcPts val="1000"/>
              </a:spcAft>
            </a:pPr>
            <a:r>
              <a:rPr lang="he-IL" dirty="0">
                <a:latin typeface="Calibri" panose="020F0502020204030204" pitchFamily="34" charset="0"/>
                <a:ea typeface="Times New Roman" panose="02020603050405020304" pitchFamily="18" charset="0"/>
              </a:rPr>
              <a:t>המספרים במקרא מציינים תאוצת קרקע  , והיא יכולה לשמש כמדד לעוצמת הרעידה שתורגש</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05417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499992" y="122109"/>
            <a:ext cx="5256584" cy="461665"/>
          </a:xfrm>
          <a:prstGeom prst="rect">
            <a:avLst/>
          </a:prstGeom>
        </p:spPr>
        <p:txBody>
          <a:bodyPr wrap="square">
            <a:spAutoFit/>
          </a:bodyPr>
          <a:lstStyle/>
          <a:p>
            <a:pPr algn="ctr"/>
            <a:r>
              <a:rPr lang="he-IL" sz="2400" b="1" dirty="0" smtClean="0"/>
              <a:t>סכנה ברורה ומידית- מצפה רמון</a:t>
            </a:r>
            <a:endParaRPr lang="en-US" sz="2400" b="1" dirty="0" smtClean="0"/>
          </a:p>
        </p:txBody>
      </p:sp>
      <p:pic>
        <p:nvPicPr>
          <p:cNvPr id="4" name="Picture 6" descr="http://geocet.cettalk.co.il/files/2011/02/earthquake.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22109"/>
            <a:ext cx="4284345" cy="6742430"/>
          </a:xfrm>
          <a:prstGeom prst="rect">
            <a:avLst/>
          </a:prstGeom>
          <a:noFill/>
          <a:ln>
            <a:noFill/>
          </a:ln>
        </p:spPr>
      </p:pic>
      <p:sp>
        <p:nvSpPr>
          <p:cNvPr id="5" name="חץ למטה 4"/>
          <p:cNvSpPr/>
          <p:nvPr/>
        </p:nvSpPr>
        <p:spPr>
          <a:xfrm>
            <a:off x="755576" y="4797152"/>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5436096" y="764704"/>
            <a:ext cx="3312368" cy="1754326"/>
          </a:xfrm>
          <a:prstGeom prst="rect">
            <a:avLst/>
          </a:prstGeom>
          <a:noFill/>
        </p:spPr>
        <p:txBody>
          <a:bodyPr wrap="square" rtlCol="1">
            <a:spAutoFit/>
          </a:bodyPr>
          <a:lstStyle/>
          <a:p>
            <a:r>
              <a:rPr lang="he-IL" dirty="0" smtClean="0"/>
              <a:t>היכן ממוקמת מצפה רמון?</a:t>
            </a:r>
          </a:p>
          <a:p>
            <a:endParaRPr lang="he-IL" dirty="0"/>
          </a:p>
          <a:p>
            <a:r>
              <a:rPr lang="he-IL" dirty="0" smtClean="0"/>
              <a:t>מהן סכנות אפשריות במקרה של רעידת אדמה, ממה נובע עיקר הנזק?</a:t>
            </a:r>
          </a:p>
          <a:p>
            <a:endParaRPr lang="he-IL" dirty="0" smtClean="0"/>
          </a:p>
        </p:txBody>
      </p:sp>
      <p:sp>
        <p:nvSpPr>
          <p:cNvPr id="7" name="מלבן 6"/>
          <p:cNvSpPr/>
          <p:nvPr/>
        </p:nvSpPr>
        <p:spPr>
          <a:xfrm>
            <a:off x="4284345" y="6128570"/>
            <a:ext cx="4572000" cy="729430"/>
          </a:xfrm>
          <a:prstGeom prst="rect">
            <a:avLst/>
          </a:prstGeom>
        </p:spPr>
        <p:txBody>
          <a:bodyPr>
            <a:spAutoFit/>
          </a:bodyPr>
          <a:lstStyle/>
          <a:p>
            <a:pPr>
              <a:lnSpc>
                <a:spcPct val="115000"/>
              </a:lnSpc>
              <a:spcAft>
                <a:spcPts val="1000"/>
              </a:spcAft>
            </a:pPr>
            <a:r>
              <a:rPr lang="he-IL" dirty="0">
                <a:latin typeface="Calibri" panose="020F0502020204030204" pitchFamily="34" charset="0"/>
                <a:ea typeface="Times New Roman" panose="02020603050405020304" pitchFamily="18" charset="0"/>
              </a:rPr>
              <a:t>המספרים במקרא מציינים תאוצת קרקע  , והיא יכולה לשמש כמדד לעוצמת הרעידה שתורגש</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5220072" y="2238295"/>
            <a:ext cx="3528392" cy="1200329"/>
          </a:xfrm>
          <a:prstGeom prst="rect">
            <a:avLst/>
          </a:prstGeom>
          <a:noFill/>
        </p:spPr>
        <p:txBody>
          <a:bodyPr wrap="square" rtlCol="1">
            <a:spAutoFit/>
          </a:bodyPr>
          <a:lstStyle/>
          <a:p>
            <a:r>
              <a:rPr lang="he-IL" dirty="0" smtClean="0"/>
              <a:t>קרבה למוקד רעידה, מרחק מהים (צונאמי),בניינים גבוהים, בנייה מיושנת, יחס בין שטחים פתוחים לבנויים.</a:t>
            </a:r>
            <a:endParaRPr lang="he-IL" dirty="0"/>
          </a:p>
        </p:txBody>
      </p:sp>
      <p:sp>
        <p:nvSpPr>
          <p:cNvPr id="9" name="מלבן 8"/>
          <p:cNvSpPr/>
          <p:nvPr/>
        </p:nvSpPr>
        <p:spPr>
          <a:xfrm>
            <a:off x="4176464" y="3250221"/>
            <a:ext cx="4572000" cy="923330"/>
          </a:xfrm>
          <a:prstGeom prst="rect">
            <a:avLst/>
          </a:prstGeom>
        </p:spPr>
        <p:txBody>
          <a:bodyPr>
            <a:spAutoFit/>
          </a:bodyPr>
          <a:lstStyle/>
          <a:p>
            <a:r>
              <a:rPr lang="he-IL" dirty="0" smtClean="0"/>
              <a:t>מהי העצמה שתורגש במצפה רמון  במקרה שבו תתרחש רעידת אדמה בים המלח?</a:t>
            </a:r>
          </a:p>
          <a:p>
            <a:r>
              <a:rPr lang="he-IL" dirty="0" smtClean="0"/>
              <a:t>גבוהה /  בינונית / נמוכה</a:t>
            </a:r>
            <a:endParaRPr lang="he-IL" dirty="0"/>
          </a:p>
        </p:txBody>
      </p:sp>
      <p:sp>
        <p:nvSpPr>
          <p:cNvPr id="10" name="TextBox 9"/>
          <p:cNvSpPr txBox="1"/>
          <p:nvPr/>
        </p:nvSpPr>
        <p:spPr>
          <a:xfrm>
            <a:off x="4499992" y="4365104"/>
            <a:ext cx="4248472" cy="923330"/>
          </a:xfrm>
          <a:prstGeom prst="rect">
            <a:avLst/>
          </a:prstGeom>
          <a:noFill/>
        </p:spPr>
        <p:txBody>
          <a:bodyPr wrap="square" rtlCol="1">
            <a:spAutoFit/>
          </a:bodyPr>
          <a:lstStyle/>
          <a:p>
            <a:r>
              <a:rPr lang="he-IL" dirty="0" smtClean="0"/>
              <a:t>מה לדעתכם עלול להוות גורם סיכון במצפה רמון?</a:t>
            </a:r>
          </a:p>
          <a:p>
            <a:endParaRPr lang="he-IL" dirty="0"/>
          </a:p>
        </p:txBody>
      </p:sp>
    </p:spTree>
    <p:extLst>
      <p:ext uri="{BB962C8B-B14F-4D97-AF65-F5344CB8AC3E}">
        <p14:creationId xmlns:p14="http://schemas.microsoft.com/office/powerpoint/2010/main" val="2534875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stroclub.tau.ac.il/images/www/ramon_map2.gif"/>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2609" t="920" r="775" b="7855"/>
          <a:stretch/>
        </p:blipFill>
        <p:spPr bwMode="auto">
          <a:xfrm>
            <a:off x="683568" y="15661"/>
            <a:ext cx="77974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92280" y="620688"/>
            <a:ext cx="1944216" cy="3970318"/>
          </a:xfrm>
          <a:prstGeom prst="rect">
            <a:avLst/>
          </a:prstGeom>
          <a:noFill/>
        </p:spPr>
        <p:txBody>
          <a:bodyPr wrap="square" rtlCol="1">
            <a:spAutoFit/>
          </a:bodyPr>
          <a:lstStyle/>
          <a:p>
            <a:r>
              <a:rPr lang="he-IL" dirty="0" smtClean="0"/>
              <a:t>האם ישנם מקומות העלולים להוות סכנה בעת התרחשות רעידת אדמה?</a:t>
            </a:r>
          </a:p>
          <a:p>
            <a:endParaRPr lang="he-IL" dirty="0"/>
          </a:p>
          <a:p>
            <a:r>
              <a:rPr lang="he-IL" dirty="0" smtClean="0"/>
              <a:t>האם יש מקומות שיכלים להוות אזור טוב לשהות בעת התרחשות רעידת אדמה?</a:t>
            </a:r>
          </a:p>
          <a:p>
            <a:endParaRPr lang="he-IL" dirty="0"/>
          </a:p>
          <a:p>
            <a:r>
              <a:rPr lang="he-IL" dirty="0" smtClean="0"/>
              <a:t>הראו מקומות אלו על גבי המפה.</a:t>
            </a:r>
            <a:endParaRPr lang="he-IL" dirty="0"/>
          </a:p>
        </p:txBody>
      </p:sp>
    </p:spTree>
    <p:extLst>
      <p:ext uri="{BB962C8B-B14F-4D97-AF65-F5344CB8AC3E}">
        <p14:creationId xmlns:p14="http://schemas.microsoft.com/office/powerpoint/2010/main" val="202481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620688"/>
            <a:ext cx="7992888" cy="6001643"/>
          </a:xfrm>
          <a:prstGeom prst="rect">
            <a:avLst/>
          </a:prstGeom>
          <a:noFill/>
        </p:spPr>
        <p:txBody>
          <a:bodyPr wrap="square" rtlCol="0">
            <a:spAutoFit/>
          </a:bodyPr>
          <a:lstStyle/>
          <a:p>
            <a:r>
              <a:rPr lang="he-IL" sz="2400" b="1" u="sng" dirty="0" smtClean="0"/>
              <a:t>מבנה התכנית:</a:t>
            </a:r>
          </a:p>
          <a:p>
            <a:endParaRPr lang="he-IL" sz="2400" b="1" u="sng" dirty="0" smtClean="0"/>
          </a:p>
          <a:p>
            <a:r>
              <a:rPr lang="he-IL" sz="2400" b="1" u="sng" dirty="0" smtClean="0"/>
              <a:t>5 מערכי שעור ( 45 דקות)</a:t>
            </a:r>
          </a:p>
          <a:p>
            <a:pPr marL="457200" indent="-457200">
              <a:buAutoNum type="arabicPeriod"/>
            </a:pPr>
            <a:r>
              <a:rPr lang="he-IL" sz="2400" dirty="0" smtClean="0"/>
              <a:t>מושגי יסוד ומבוא (שני מערכים)</a:t>
            </a:r>
          </a:p>
          <a:p>
            <a:pPr marL="457200" indent="-457200">
              <a:buAutoNum type="arabicPeriod"/>
            </a:pPr>
            <a:r>
              <a:rPr lang="he-IL" sz="2400" dirty="0" smtClean="0"/>
              <a:t>רעידות אדמה בסביבה הקרובה (שני מערכים)</a:t>
            </a:r>
          </a:p>
          <a:p>
            <a:pPr marL="457200" indent="-457200">
              <a:buAutoNum type="arabicPeriod"/>
            </a:pPr>
            <a:r>
              <a:rPr lang="he-IL" sz="2400" dirty="0" smtClean="0"/>
              <a:t>הערכות לקראת רעידות אדמה</a:t>
            </a:r>
          </a:p>
          <a:p>
            <a:r>
              <a:rPr lang="he-IL" sz="2400" b="1" u="sng" dirty="0" smtClean="0"/>
              <a:t>חוברת מלווה לתלמיד</a:t>
            </a:r>
          </a:p>
          <a:p>
            <a:r>
              <a:rPr lang="he-IL" sz="2400" dirty="0" smtClean="0"/>
              <a:t>מכילה את דפי העבודה לטובת מילוי המשימות השונות ומילון מושגים שעל התלמיד למלא במהלך הלימודים.</a:t>
            </a:r>
          </a:p>
          <a:p>
            <a:r>
              <a:rPr lang="he-IL" sz="2400" b="1" u="sng" dirty="0" smtClean="0"/>
              <a:t>מצגת מלווה למערכי </a:t>
            </a:r>
            <a:r>
              <a:rPr lang="he-IL" sz="2400" b="1" u="sng" dirty="0" err="1" smtClean="0"/>
              <a:t>השעור</a:t>
            </a:r>
            <a:r>
              <a:rPr lang="he-IL" sz="2400" b="1" u="sng" dirty="0" smtClean="0"/>
              <a:t> </a:t>
            </a:r>
            <a:r>
              <a:rPr lang="he-IL" sz="2400" dirty="0" smtClean="0"/>
              <a:t>( כוללת תוספות למורה)</a:t>
            </a:r>
          </a:p>
          <a:p>
            <a:r>
              <a:rPr lang="he-IL" sz="2400" dirty="0" smtClean="0"/>
              <a:t>מציעה אפשרות ללוות את המשימות הניתנות לתלמידים בנוסף קיימת גרסה מורחבת של המצגת המלווה המכילה יותר הסברים והמחשות </a:t>
            </a:r>
          </a:p>
          <a:p>
            <a:r>
              <a:rPr lang="he-IL" sz="2400" b="1" u="sng" dirty="0" smtClean="0"/>
              <a:t>חוברת ניסויים  </a:t>
            </a:r>
          </a:p>
          <a:p>
            <a:r>
              <a:rPr lang="he-IL" sz="2400" dirty="0" smtClean="0"/>
              <a:t>חוברת המציעה ניסויים הקשורים לנושא</a:t>
            </a:r>
          </a:p>
          <a:p>
            <a:endParaRPr lang="he-IL"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499992" y="122110"/>
            <a:ext cx="4644008" cy="461665"/>
          </a:xfrm>
          <a:prstGeom prst="rect">
            <a:avLst/>
          </a:prstGeom>
        </p:spPr>
        <p:txBody>
          <a:bodyPr wrap="square">
            <a:spAutoFit/>
          </a:bodyPr>
          <a:lstStyle/>
          <a:p>
            <a:pPr algn="ctr"/>
            <a:r>
              <a:rPr lang="he-IL" sz="2400" b="1" dirty="0" smtClean="0"/>
              <a:t>סכנה ברורה ומידית- אילת</a:t>
            </a:r>
            <a:endParaRPr lang="en-US" sz="2400" b="1" dirty="0" smtClean="0"/>
          </a:p>
        </p:txBody>
      </p:sp>
      <p:pic>
        <p:nvPicPr>
          <p:cNvPr id="4" name="Picture 6" descr="http://geocet.cettalk.co.il/files/2011/02/earthquake.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22109"/>
            <a:ext cx="4284345" cy="6742430"/>
          </a:xfrm>
          <a:prstGeom prst="rect">
            <a:avLst/>
          </a:prstGeom>
          <a:noFill/>
          <a:ln>
            <a:noFill/>
          </a:ln>
        </p:spPr>
      </p:pic>
      <p:sp>
        <p:nvSpPr>
          <p:cNvPr id="5" name="חץ למטה 4"/>
          <p:cNvSpPr/>
          <p:nvPr/>
        </p:nvSpPr>
        <p:spPr>
          <a:xfrm>
            <a:off x="1710125" y="5989229"/>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5436096" y="764704"/>
            <a:ext cx="3312368" cy="1754326"/>
          </a:xfrm>
          <a:prstGeom prst="rect">
            <a:avLst/>
          </a:prstGeom>
          <a:noFill/>
        </p:spPr>
        <p:txBody>
          <a:bodyPr wrap="square" rtlCol="1">
            <a:spAutoFit/>
          </a:bodyPr>
          <a:lstStyle/>
          <a:p>
            <a:r>
              <a:rPr lang="he-IL" dirty="0" smtClean="0"/>
              <a:t>היכן ממוקמת אילת?</a:t>
            </a:r>
          </a:p>
          <a:p>
            <a:endParaRPr lang="he-IL" dirty="0"/>
          </a:p>
          <a:p>
            <a:r>
              <a:rPr lang="he-IL" dirty="0" smtClean="0"/>
              <a:t>מהן סכנות אפשריות במקרה של רעידת אדמה, ממה נובע עיקר הנזק?</a:t>
            </a:r>
          </a:p>
          <a:p>
            <a:endParaRPr lang="he-IL" dirty="0" smtClean="0"/>
          </a:p>
        </p:txBody>
      </p:sp>
      <p:sp>
        <p:nvSpPr>
          <p:cNvPr id="7" name="מלבן 6"/>
          <p:cNvSpPr/>
          <p:nvPr/>
        </p:nvSpPr>
        <p:spPr>
          <a:xfrm>
            <a:off x="4284345" y="6128570"/>
            <a:ext cx="4572000" cy="729430"/>
          </a:xfrm>
          <a:prstGeom prst="rect">
            <a:avLst/>
          </a:prstGeom>
        </p:spPr>
        <p:txBody>
          <a:bodyPr>
            <a:spAutoFit/>
          </a:bodyPr>
          <a:lstStyle/>
          <a:p>
            <a:pPr>
              <a:lnSpc>
                <a:spcPct val="115000"/>
              </a:lnSpc>
              <a:spcAft>
                <a:spcPts val="1000"/>
              </a:spcAft>
            </a:pPr>
            <a:r>
              <a:rPr lang="he-IL" dirty="0">
                <a:latin typeface="Calibri" panose="020F0502020204030204" pitchFamily="34" charset="0"/>
                <a:ea typeface="Times New Roman" panose="02020603050405020304" pitchFamily="18" charset="0"/>
              </a:rPr>
              <a:t>המספרים במקרא מציינים תאוצת קרקע  , והיא יכולה לשמש כמדד לעוצמת הרעידה שתורגש</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5220072" y="2238295"/>
            <a:ext cx="3528392" cy="1200329"/>
          </a:xfrm>
          <a:prstGeom prst="rect">
            <a:avLst/>
          </a:prstGeom>
          <a:noFill/>
        </p:spPr>
        <p:txBody>
          <a:bodyPr wrap="square" rtlCol="1">
            <a:spAutoFit/>
          </a:bodyPr>
          <a:lstStyle/>
          <a:p>
            <a:r>
              <a:rPr lang="he-IL" dirty="0" smtClean="0"/>
              <a:t>קרבה למוקד רעידה, מרחק מהים (צונאמי),בניינים גבוהים, בנייה מיושנת, יחס בין שטחים פתוחים לבנויים.</a:t>
            </a:r>
            <a:endParaRPr lang="he-IL" dirty="0"/>
          </a:p>
        </p:txBody>
      </p:sp>
      <p:sp>
        <p:nvSpPr>
          <p:cNvPr id="9" name="מלבן 8"/>
          <p:cNvSpPr/>
          <p:nvPr/>
        </p:nvSpPr>
        <p:spPr>
          <a:xfrm>
            <a:off x="4176464" y="3250221"/>
            <a:ext cx="4572000" cy="923330"/>
          </a:xfrm>
          <a:prstGeom prst="rect">
            <a:avLst/>
          </a:prstGeom>
        </p:spPr>
        <p:txBody>
          <a:bodyPr>
            <a:spAutoFit/>
          </a:bodyPr>
          <a:lstStyle/>
          <a:p>
            <a:r>
              <a:rPr lang="he-IL" dirty="0" smtClean="0"/>
              <a:t>מהי העצמה שתורגש באילת במקרה שבו תתרחש רעידת אדמה בים המלח?</a:t>
            </a:r>
          </a:p>
          <a:p>
            <a:r>
              <a:rPr lang="he-IL" dirty="0" smtClean="0"/>
              <a:t>גבוהה /  בינונית / נמוכה</a:t>
            </a:r>
            <a:endParaRPr lang="he-IL" dirty="0"/>
          </a:p>
        </p:txBody>
      </p:sp>
      <p:sp>
        <p:nvSpPr>
          <p:cNvPr id="10" name="TextBox 9"/>
          <p:cNvSpPr txBox="1"/>
          <p:nvPr/>
        </p:nvSpPr>
        <p:spPr>
          <a:xfrm>
            <a:off x="4499992" y="4365104"/>
            <a:ext cx="4248472" cy="646331"/>
          </a:xfrm>
          <a:prstGeom prst="rect">
            <a:avLst/>
          </a:prstGeom>
          <a:noFill/>
        </p:spPr>
        <p:txBody>
          <a:bodyPr wrap="square" rtlCol="1">
            <a:spAutoFit/>
          </a:bodyPr>
          <a:lstStyle/>
          <a:p>
            <a:r>
              <a:rPr lang="he-IL" dirty="0" smtClean="0"/>
              <a:t>מה לדעתכם עלול להוות גורם סיכון באילת?</a:t>
            </a:r>
          </a:p>
          <a:p>
            <a:endParaRPr lang="he-IL" dirty="0"/>
          </a:p>
        </p:txBody>
      </p:sp>
    </p:spTree>
    <p:extLst>
      <p:ext uri="{BB962C8B-B14F-4D97-AF65-F5344CB8AC3E}">
        <p14:creationId xmlns:p14="http://schemas.microsoft.com/office/powerpoint/2010/main" val="2206344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620688"/>
            <a:ext cx="1944216" cy="3970318"/>
          </a:xfrm>
          <a:prstGeom prst="rect">
            <a:avLst/>
          </a:prstGeom>
          <a:noFill/>
        </p:spPr>
        <p:txBody>
          <a:bodyPr wrap="square" rtlCol="1">
            <a:spAutoFit/>
          </a:bodyPr>
          <a:lstStyle/>
          <a:p>
            <a:r>
              <a:rPr lang="he-IL" dirty="0" smtClean="0"/>
              <a:t>האם ישנם מקומות העלולים להוות סכנה בעת התרחשות רעידת אדמה?</a:t>
            </a:r>
          </a:p>
          <a:p>
            <a:endParaRPr lang="he-IL" dirty="0"/>
          </a:p>
          <a:p>
            <a:r>
              <a:rPr lang="he-IL" dirty="0" smtClean="0"/>
              <a:t>האם יש מקומות שיכלים להוות אזור טוב לשהות בעת התרחשות רעידת אדמה?</a:t>
            </a:r>
          </a:p>
          <a:p>
            <a:endParaRPr lang="he-IL" dirty="0"/>
          </a:p>
          <a:p>
            <a:r>
              <a:rPr lang="he-IL" dirty="0" smtClean="0"/>
              <a:t>הראו מקומות אלו על גבי המפה.</a:t>
            </a:r>
            <a:endParaRPr lang="he-IL" dirty="0"/>
          </a:p>
        </p:txBody>
      </p:sp>
      <p:pic>
        <p:nvPicPr>
          <p:cNvPr id="2050" name="Picture 2" descr="http://www.aloha.co.il/images/uploads/aloha-eilat-map8.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65851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68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499992" y="122110"/>
            <a:ext cx="4644008" cy="461665"/>
          </a:xfrm>
          <a:prstGeom prst="rect">
            <a:avLst/>
          </a:prstGeom>
        </p:spPr>
        <p:txBody>
          <a:bodyPr wrap="square">
            <a:spAutoFit/>
          </a:bodyPr>
          <a:lstStyle/>
          <a:p>
            <a:pPr algn="ctr"/>
            <a:r>
              <a:rPr lang="he-IL" sz="2400" b="1" dirty="0" smtClean="0"/>
              <a:t>סכנה ברורה ומידית- עין גדי</a:t>
            </a:r>
            <a:endParaRPr lang="en-US" sz="2400" b="1" dirty="0" smtClean="0"/>
          </a:p>
        </p:txBody>
      </p:sp>
      <p:pic>
        <p:nvPicPr>
          <p:cNvPr id="4" name="Picture 6" descr="http://geocet.cettalk.co.il/files/2011/02/earthquake.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22109"/>
            <a:ext cx="4284345" cy="6742430"/>
          </a:xfrm>
          <a:prstGeom prst="rect">
            <a:avLst/>
          </a:prstGeom>
          <a:noFill/>
          <a:ln>
            <a:noFill/>
          </a:ln>
        </p:spPr>
      </p:pic>
      <p:sp>
        <p:nvSpPr>
          <p:cNvPr id="6" name="TextBox 5"/>
          <p:cNvSpPr txBox="1"/>
          <p:nvPr/>
        </p:nvSpPr>
        <p:spPr>
          <a:xfrm>
            <a:off x="5436096" y="764704"/>
            <a:ext cx="3312368" cy="1754326"/>
          </a:xfrm>
          <a:prstGeom prst="rect">
            <a:avLst/>
          </a:prstGeom>
          <a:noFill/>
        </p:spPr>
        <p:txBody>
          <a:bodyPr wrap="square" rtlCol="1">
            <a:spAutoFit/>
          </a:bodyPr>
          <a:lstStyle/>
          <a:p>
            <a:r>
              <a:rPr lang="he-IL" dirty="0" smtClean="0"/>
              <a:t>היכן ממוקמת עין גדי?</a:t>
            </a:r>
          </a:p>
          <a:p>
            <a:endParaRPr lang="he-IL" dirty="0"/>
          </a:p>
          <a:p>
            <a:r>
              <a:rPr lang="he-IL" dirty="0" smtClean="0"/>
              <a:t>מהן סכנות אפשריות במקרה של רעידת אדמה, ממה נובע עיקר הנזק?</a:t>
            </a:r>
          </a:p>
          <a:p>
            <a:endParaRPr lang="he-IL" dirty="0" smtClean="0"/>
          </a:p>
        </p:txBody>
      </p:sp>
      <p:sp>
        <p:nvSpPr>
          <p:cNvPr id="7" name="מלבן 6"/>
          <p:cNvSpPr/>
          <p:nvPr/>
        </p:nvSpPr>
        <p:spPr>
          <a:xfrm>
            <a:off x="4284345" y="6128570"/>
            <a:ext cx="4572000" cy="729430"/>
          </a:xfrm>
          <a:prstGeom prst="rect">
            <a:avLst/>
          </a:prstGeom>
        </p:spPr>
        <p:txBody>
          <a:bodyPr>
            <a:spAutoFit/>
          </a:bodyPr>
          <a:lstStyle/>
          <a:p>
            <a:pPr>
              <a:lnSpc>
                <a:spcPct val="115000"/>
              </a:lnSpc>
              <a:spcAft>
                <a:spcPts val="1000"/>
              </a:spcAft>
            </a:pPr>
            <a:r>
              <a:rPr lang="he-IL" dirty="0">
                <a:latin typeface="Calibri" panose="020F0502020204030204" pitchFamily="34" charset="0"/>
                <a:ea typeface="Times New Roman" panose="02020603050405020304" pitchFamily="18" charset="0"/>
              </a:rPr>
              <a:t>המספרים במקרא מציינים תאוצת קרקע  , והיא יכולה לשמש כמדד לעוצמת הרעידה שתורגש</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5220072" y="2238295"/>
            <a:ext cx="3528392" cy="1200329"/>
          </a:xfrm>
          <a:prstGeom prst="rect">
            <a:avLst/>
          </a:prstGeom>
          <a:noFill/>
        </p:spPr>
        <p:txBody>
          <a:bodyPr wrap="square" rtlCol="1">
            <a:spAutoFit/>
          </a:bodyPr>
          <a:lstStyle/>
          <a:p>
            <a:r>
              <a:rPr lang="he-IL" dirty="0" smtClean="0"/>
              <a:t>קרבה למוקד רעידה, מרחק מהים (צונאמי),בניינים גבוהים, בנייה מיושנת, יחס בין שטחים פתוחים לבנויים.</a:t>
            </a:r>
            <a:endParaRPr lang="he-IL" dirty="0"/>
          </a:p>
        </p:txBody>
      </p:sp>
      <p:sp>
        <p:nvSpPr>
          <p:cNvPr id="9" name="מלבן 8"/>
          <p:cNvSpPr/>
          <p:nvPr/>
        </p:nvSpPr>
        <p:spPr>
          <a:xfrm>
            <a:off x="4176464" y="3250221"/>
            <a:ext cx="4572000" cy="923330"/>
          </a:xfrm>
          <a:prstGeom prst="rect">
            <a:avLst/>
          </a:prstGeom>
        </p:spPr>
        <p:txBody>
          <a:bodyPr>
            <a:spAutoFit/>
          </a:bodyPr>
          <a:lstStyle/>
          <a:p>
            <a:r>
              <a:rPr lang="he-IL" dirty="0" smtClean="0"/>
              <a:t>מהי העצמה שתורגש בעין גדי במקרה שבו תתרחש רעידת אדמה בים המלח?</a:t>
            </a:r>
          </a:p>
          <a:p>
            <a:r>
              <a:rPr lang="he-IL" dirty="0" smtClean="0"/>
              <a:t>גבוהה /  בינונית / נמוכה</a:t>
            </a:r>
            <a:endParaRPr lang="he-IL" dirty="0"/>
          </a:p>
        </p:txBody>
      </p:sp>
      <p:sp>
        <p:nvSpPr>
          <p:cNvPr id="10" name="TextBox 9"/>
          <p:cNvSpPr txBox="1"/>
          <p:nvPr/>
        </p:nvSpPr>
        <p:spPr>
          <a:xfrm>
            <a:off x="4499992" y="4365104"/>
            <a:ext cx="4248472" cy="646331"/>
          </a:xfrm>
          <a:prstGeom prst="rect">
            <a:avLst/>
          </a:prstGeom>
          <a:noFill/>
        </p:spPr>
        <p:txBody>
          <a:bodyPr wrap="square" rtlCol="1">
            <a:spAutoFit/>
          </a:bodyPr>
          <a:lstStyle/>
          <a:p>
            <a:r>
              <a:rPr lang="he-IL" dirty="0" smtClean="0"/>
              <a:t>מה לדעתכם עלול להוות גורם סיכון בעין גדי?</a:t>
            </a:r>
          </a:p>
          <a:p>
            <a:endParaRPr lang="he-IL" dirty="0"/>
          </a:p>
        </p:txBody>
      </p:sp>
      <p:sp>
        <p:nvSpPr>
          <p:cNvPr id="3" name="חץ ימינה 2"/>
          <p:cNvSpPr/>
          <p:nvPr/>
        </p:nvSpPr>
        <p:spPr>
          <a:xfrm>
            <a:off x="2267744" y="3294608"/>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95503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9036496" cy="1477328"/>
          </a:xfrm>
          <a:prstGeom prst="rect">
            <a:avLst/>
          </a:prstGeom>
          <a:noFill/>
        </p:spPr>
        <p:txBody>
          <a:bodyPr wrap="square" rtlCol="1">
            <a:spAutoFit/>
          </a:bodyPr>
          <a:lstStyle/>
          <a:p>
            <a:r>
              <a:rPr lang="he-IL" dirty="0" smtClean="0"/>
              <a:t>האם ישנם מקומות העלולים להוות סכנה בעת התרחשות רעידת אדמה?</a:t>
            </a:r>
          </a:p>
          <a:p>
            <a:endParaRPr lang="he-IL" dirty="0"/>
          </a:p>
          <a:p>
            <a:r>
              <a:rPr lang="he-IL" dirty="0" smtClean="0"/>
              <a:t>האם יש מקומות שיכלים להוות אזור טוב לשהות בעת התרחשות רעידת אדמה?</a:t>
            </a:r>
          </a:p>
          <a:p>
            <a:endParaRPr lang="he-IL" dirty="0"/>
          </a:p>
          <a:p>
            <a:r>
              <a:rPr lang="he-IL" dirty="0" smtClean="0"/>
              <a:t>הראו מקומות אלו על גבי המפה.</a:t>
            </a:r>
            <a:endParaRPr lang="he-IL" dirty="0"/>
          </a:p>
        </p:txBody>
      </p:sp>
      <p:pic>
        <p:nvPicPr>
          <p:cNvPr id="3" name="תמונה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8539" y="2297814"/>
            <a:ext cx="8603941" cy="4536504"/>
          </a:xfrm>
          <a:prstGeom prst="rect">
            <a:avLst/>
          </a:prstGeom>
        </p:spPr>
      </p:pic>
    </p:spTree>
    <p:extLst>
      <p:ext uri="{BB962C8B-B14F-4D97-AF65-F5344CB8AC3E}">
        <p14:creationId xmlns:p14="http://schemas.microsoft.com/office/powerpoint/2010/main" val="30243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683568" y="1268760"/>
            <a:ext cx="7766452" cy="5493812"/>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לאחר שמילאתם את</a:t>
            </a:r>
            <a:r>
              <a:rPr kumimoji="0" lang="he-IL" b="1" i="0" u="none" strike="noStrike" cap="none" normalizeH="0" dirty="0" smtClean="0">
                <a:ln>
                  <a:noFill/>
                </a:ln>
                <a:solidFill>
                  <a:schemeClr val="tx1"/>
                </a:solidFill>
                <a:effectLst/>
                <a:latin typeface="Calibri" pitchFamily="34" charset="0"/>
                <a:ea typeface="Times New Roman" pitchFamily="18" charset="0"/>
                <a:cs typeface="Arial" pitchFamily="34" charset="0"/>
              </a:rPr>
              <a:t> השאלון </a:t>
            </a:r>
            <a:r>
              <a:rPr kumimoji="0" lang="he-IL"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יחד עם ההורים בבית לגבי דרך ההתנהגות הנכונה בהתכוננות לרעידת אדמה ובעת רעידת אדמה</a:t>
            </a:r>
            <a:r>
              <a:rPr kumimoji="0" lang="he-IL" b="1" i="0" u="none" strike="noStrike" cap="none" normalizeH="0" dirty="0" smtClean="0">
                <a:ln>
                  <a:noFill/>
                </a:ln>
                <a:solidFill>
                  <a:schemeClr val="tx1"/>
                </a:solidFill>
                <a:effectLst/>
                <a:latin typeface="Calibri" pitchFamily="34" charset="0"/>
                <a:ea typeface="Times New Roman" pitchFamily="18" charset="0"/>
                <a:cs typeface="Arial" pitchFamily="34" charset="0"/>
              </a:rPr>
              <a:t> נעבור עליו ביחד.</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האם אתם חושבים שיכולה להיות באזור מגוריכם רעידת אדמה שתגרום לנזק?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איך יודעים שיש עכשיו רעידת אדמה?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כמה זמן לדעתכם מתרחשת רעידת האדמה?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אם אנחנו בבית עם ההורים מה צריך לעשות ברעידת אדמה?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מצאו עם ההורים את הנקודה הטובה ביותר להיפגש בזמן רעידת אדמה. מהם השיקולים לבחירת נקודה זו? </a:t>
            </a:r>
          </a:p>
          <a:p>
            <a:pPr marL="0" marR="0" lvl="0" indent="0" defTabSz="914400" rtl="1" eaLnBrk="0" fontAlgn="base" latinLnBrk="0" hangingPunct="0">
              <a:lnSpc>
                <a:spcPct val="15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Tx/>
              <a:buNone/>
              <a:tabLst/>
            </a:pPr>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ממ"ד הוא מרחב מוגן דירתי הנמצא בכל הבתים החדשים, הוא יכול להיות חדר או חדרון קטן. הוא בנוי מבטון ונועד להגן מפני נפילת טילים, רעידת אדמה או מלחמה.</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pPr>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האם יש בביתכם ממ"ד או חדר מדרגות?</a:t>
            </a:r>
          </a:p>
          <a:p>
            <a:pPr marL="0" marR="0" lvl="0" indent="0" defTabSz="914400" rtl="1" eaLnBrk="0" fontAlgn="base" latinLnBrk="0" hangingPunct="0">
              <a:lnSpc>
                <a:spcPct val="150000"/>
              </a:lnSpc>
              <a:spcBef>
                <a:spcPct val="0"/>
              </a:spcBef>
              <a:spcAft>
                <a:spcPct val="0"/>
              </a:spcAft>
              <a:buClrTx/>
              <a:buSzTx/>
              <a:buFontTx/>
              <a:buChar char="•"/>
              <a:tabLst/>
            </a:pPr>
            <a:r>
              <a:rPr kumimoji="0" lang="he-IL"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איך יודעים שרעידת האדמה הסתיימה?</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מלבן 4"/>
          <p:cNvSpPr/>
          <p:nvPr/>
        </p:nvSpPr>
        <p:spPr>
          <a:xfrm>
            <a:off x="467544" y="0"/>
            <a:ext cx="8748464" cy="1200329"/>
          </a:xfrm>
          <a:prstGeom prst="rect">
            <a:avLst/>
          </a:prstGeom>
        </p:spPr>
        <p:txBody>
          <a:bodyPr wrap="square">
            <a:spAutoFit/>
          </a:bodyPr>
          <a:lstStyle/>
          <a:p>
            <a:pPr algn="ctr"/>
            <a:r>
              <a:rPr lang="he-IL" sz="2400" b="1" dirty="0" smtClean="0"/>
              <a:t>שיעור 3: הערכות לקראת רעידת אדמה</a:t>
            </a:r>
          </a:p>
          <a:p>
            <a:pPr algn="ctr"/>
            <a:endParaRPr lang="en-US" sz="2400" b="1" dirty="0" smtClean="0"/>
          </a:p>
          <a:p>
            <a:pPr algn="ctr"/>
            <a:r>
              <a:rPr lang="he-IL" sz="2400" b="1" dirty="0" smtClean="0"/>
              <a:t>מטרה: לימוד ההנחיות מטרימות ודרכי התנהגות בעת רעידות אדמה. </a:t>
            </a:r>
            <a:endParaRPr lang="en-US" sz="2400" b="1" dirty="0" smtClean="0"/>
          </a:p>
        </p:txBody>
      </p:sp>
    </p:spTree>
    <p:extLst>
      <p:ext uri="{BB962C8B-B14F-4D97-AF65-F5344CB8AC3E}">
        <p14:creationId xmlns:p14="http://schemas.microsoft.com/office/powerpoint/2010/main" val="464393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0"/>
            <a:ext cx="8748464" cy="1200329"/>
          </a:xfrm>
          <a:prstGeom prst="rect">
            <a:avLst/>
          </a:prstGeom>
        </p:spPr>
        <p:txBody>
          <a:bodyPr wrap="square">
            <a:spAutoFit/>
          </a:bodyPr>
          <a:lstStyle/>
          <a:p>
            <a:pPr algn="ctr"/>
            <a:r>
              <a:rPr lang="he-IL" sz="2400" b="1" dirty="0" smtClean="0"/>
              <a:t>שיעור 3: הערכות לקראת רעידת אדמה</a:t>
            </a:r>
          </a:p>
          <a:p>
            <a:pPr algn="ctr"/>
            <a:endParaRPr lang="en-US" sz="2400" b="1" dirty="0" smtClean="0"/>
          </a:p>
          <a:p>
            <a:pPr algn="ctr"/>
            <a:r>
              <a:rPr lang="he-IL" sz="2400" b="1" dirty="0" smtClean="0"/>
              <a:t>מטרה: לימוד ההנחיות מטרימות ודרכי התנהגות בעת רעידות אדמה. </a:t>
            </a:r>
            <a:endParaRPr lang="en-US" sz="2400" b="1" dirty="0" smtClean="0"/>
          </a:p>
        </p:txBody>
      </p:sp>
      <p:sp>
        <p:nvSpPr>
          <p:cNvPr id="9217" name="Rectangle 1"/>
          <p:cNvSpPr>
            <a:spLocks noChangeArrowheads="1"/>
          </p:cNvSpPr>
          <p:nvPr/>
        </p:nvSpPr>
        <p:spPr bwMode="auto">
          <a:xfrm>
            <a:off x="1331640" y="1412776"/>
            <a:ext cx="7020272" cy="5078313"/>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 לפניכם רשימה של משימות/מטלות שיש לעשות לפני אחרי ותוך כדי רעידת אדמה. מספרו אותן לפי החשיבות של כל מטלה ביחס לאחרות.</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 typeface="Wingdings" pitchFamily="2" charset="2"/>
              <a:buChar char="q"/>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מציאת מקום מפגש לאחר התרחשות רעידת דמה</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 typeface="Wingdings" pitchFamily="2" charset="2"/>
              <a:buChar char="q"/>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ניתוק חשמל</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 typeface="Wingdings" pitchFamily="2" charset="2"/>
              <a:buChar char="q"/>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ניתוק גז</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 typeface="Wingdings" pitchFamily="2" charset="2"/>
              <a:buChar char="q"/>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חיזוק מדפים </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 typeface="Wingdings" pitchFamily="2" charset="2"/>
              <a:buChar char="q"/>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יציאה לשטח פתוח</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 typeface="Wingdings" pitchFamily="2" charset="2"/>
              <a:buChar char="q"/>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יציאה לחדר מדרגות</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 typeface="Wingdings" pitchFamily="2" charset="2"/>
              <a:buChar char="q"/>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התרחקות מחלונות</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 typeface="Wingdings" pitchFamily="2" charset="2"/>
              <a:buChar char="q"/>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הכנת ציוד חירום: פנס, רדיו, מים, שימורים</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 typeface="Wingdings" pitchFamily="2" charset="2"/>
              <a:buChar char="q"/>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התרחקות מחוף הים</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 typeface="Wingdings" pitchFamily="2" charset="2"/>
              <a:buChar char="q"/>
              <a:tabLst/>
            </a:pPr>
            <a:r>
              <a:rPr kumimoji="0" lang="he-IL" b="0" i="0" u="none" strike="noStrike" cap="none" normalizeH="0" dirty="0" smtClean="0">
                <a:ln>
                  <a:noFill/>
                </a:ln>
                <a:solidFill>
                  <a:schemeClr val="tx1"/>
                </a:solidFill>
                <a:effectLst/>
                <a:latin typeface="Calibri" pitchFamily="34" charset="0"/>
                <a:ea typeface="Times New Roman" pitchFamily="18" charset="0"/>
                <a:cs typeface="Arial" pitchFamily="34" charset="0"/>
              </a:rPr>
              <a:t>כניסה למרחב מוגן דירתי</a:t>
            </a:r>
            <a:endParaRPr kumimoji="0" lang="en-US" b="0" i="0" u="none" strike="noStrike" cap="none" normalizeH="0" dirty="0" smtClean="0">
              <a:ln>
                <a:noFill/>
              </a:ln>
              <a:solidFill>
                <a:schemeClr val="tx1"/>
              </a:solidFill>
              <a:effectLst/>
              <a:latin typeface="Calibri"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043608" y="1268760"/>
            <a:ext cx="7452320" cy="5078313"/>
          </a:xfrm>
          <a:prstGeom prst="rect">
            <a:avLst/>
          </a:prstGeom>
          <a:solidFill>
            <a:schemeClr val="bg1"/>
          </a:solidFill>
          <a:ln>
            <a:solidFill>
              <a:schemeClr val="accent1"/>
            </a:solidFill>
          </a:ln>
        </p:spPr>
        <p:txBody>
          <a:bodyPr wrap="square">
            <a:spAutoFit/>
          </a:bodyPr>
          <a:lstStyle/>
          <a:p>
            <a:pPr lvl="0" fontAlgn="base">
              <a:lnSpc>
                <a:spcPct val="150000"/>
              </a:lnSpc>
              <a:spcBef>
                <a:spcPct val="0"/>
              </a:spcBef>
              <a:spcAft>
                <a:spcPct val="0"/>
              </a:spcAft>
            </a:pPr>
            <a:r>
              <a:rPr lang="he-IL" dirty="0" smtClean="0">
                <a:latin typeface="Calibri" pitchFamily="34" charset="0"/>
                <a:ea typeface="Times New Roman" pitchFamily="18" charset="0"/>
                <a:cs typeface="Arial" pitchFamily="34" charset="0"/>
              </a:rPr>
              <a:t>קישור לסרטון של פיקוד העורף המסכם את ההנחיות:</a:t>
            </a:r>
          </a:p>
          <a:p>
            <a:pPr lvl="0" fontAlgn="base">
              <a:lnSpc>
                <a:spcPct val="150000"/>
              </a:lnSpc>
              <a:spcBef>
                <a:spcPct val="0"/>
              </a:spcBef>
              <a:spcAft>
                <a:spcPct val="0"/>
              </a:spcAft>
            </a:pPr>
            <a:r>
              <a:rPr lang="he-IL" dirty="0" smtClean="0">
                <a:latin typeface="Calibri" pitchFamily="34" charset="0"/>
                <a:ea typeface="Times New Roman" pitchFamily="18" charset="0"/>
                <a:cs typeface="Arial" pitchFamily="34" charset="0"/>
              </a:rPr>
              <a:t>על התלמיד לראות את הסרטון ולענות על השאלות במופיעות בחוברת:</a:t>
            </a:r>
          </a:p>
          <a:p>
            <a:pPr lvl="0" fontAlgn="base">
              <a:lnSpc>
                <a:spcPct val="150000"/>
              </a:lnSpc>
              <a:spcBef>
                <a:spcPct val="0"/>
              </a:spcBef>
              <a:spcAft>
                <a:spcPct val="0"/>
              </a:spcAft>
            </a:pPr>
            <a:r>
              <a:rPr lang="en-US" dirty="0" smtClean="0">
                <a:solidFill>
                  <a:srgbClr val="1155CC"/>
                </a:solidFill>
                <a:latin typeface="Arial" pitchFamily="34" charset="0"/>
                <a:ea typeface="Times New Roman" pitchFamily="18" charset="0"/>
                <a:cs typeface="Arial" pitchFamily="34" charset="0"/>
                <a:hlinkClick r:id="rId2"/>
              </a:rPr>
              <a:t>https://www.youtube.com/watch?v=kpbQcb8Y66s</a:t>
            </a:r>
            <a:endParaRPr lang="he-IL" dirty="0" smtClean="0">
              <a:solidFill>
                <a:srgbClr val="1155CC"/>
              </a:solidFill>
              <a:latin typeface="Arial" pitchFamily="34" charset="0"/>
              <a:ea typeface="Times New Roman" pitchFamily="18" charset="0"/>
              <a:cs typeface="Arial" pitchFamily="34" charset="0"/>
            </a:endParaRPr>
          </a:p>
          <a:p>
            <a:pPr lvl="0">
              <a:lnSpc>
                <a:spcPct val="150000"/>
              </a:lnSpc>
              <a:buFont typeface="Arial" pitchFamily="34" charset="0"/>
              <a:buChar char="•"/>
            </a:pPr>
            <a:r>
              <a:rPr lang="he-IL" dirty="0" smtClean="0"/>
              <a:t>האם יש סיכוי לרעידת אדמה חזקה באזור</a:t>
            </a:r>
            <a:r>
              <a:rPr lang="en-US" dirty="0" smtClean="0"/>
              <a:t>? __________________</a:t>
            </a:r>
          </a:p>
          <a:p>
            <a:pPr lvl="0">
              <a:lnSpc>
                <a:spcPct val="150000"/>
              </a:lnSpc>
              <a:buFont typeface="Arial" pitchFamily="34" charset="0"/>
              <a:buChar char="•"/>
            </a:pPr>
            <a:r>
              <a:rPr lang="he-IL" dirty="0" smtClean="0"/>
              <a:t>איפה נמצא מרכז רעידת האדמה שבסרטון</a:t>
            </a:r>
            <a:r>
              <a:rPr lang="en-US" dirty="0" smtClean="0"/>
              <a:t>? _______________________</a:t>
            </a:r>
          </a:p>
          <a:p>
            <a:pPr lvl="0">
              <a:lnSpc>
                <a:spcPct val="150000"/>
              </a:lnSpc>
              <a:buFont typeface="Arial" pitchFamily="34" charset="0"/>
              <a:buChar char="•"/>
            </a:pPr>
            <a:r>
              <a:rPr lang="he-IL" dirty="0" smtClean="0"/>
              <a:t>האם הדג מרגיש ברעידת אדמה</a:t>
            </a:r>
            <a:r>
              <a:rPr lang="en-US" dirty="0" smtClean="0"/>
              <a:t>? _________________________</a:t>
            </a:r>
          </a:p>
          <a:p>
            <a:pPr lvl="0">
              <a:lnSpc>
                <a:spcPct val="150000"/>
              </a:lnSpc>
              <a:buFont typeface="Arial" pitchFamily="34" charset="0"/>
              <a:buChar char="•"/>
            </a:pPr>
            <a:r>
              <a:rPr lang="he-IL" dirty="0" smtClean="0"/>
              <a:t>מה צריך לעשות בזמן רעידת אדמה</a:t>
            </a:r>
            <a:r>
              <a:rPr lang="en-US" dirty="0" smtClean="0"/>
              <a:t>? </a:t>
            </a:r>
          </a:p>
          <a:p>
            <a:pPr lvl="0">
              <a:lnSpc>
                <a:spcPct val="150000"/>
              </a:lnSpc>
            </a:pPr>
            <a:r>
              <a:rPr lang="en-US" dirty="0" smtClean="0"/>
              <a:t>___________________</a:t>
            </a:r>
          </a:p>
          <a:p>
            <a:pPr lvl="0">
              <a:lnSpc>
                <a:spcPct val="150000"/>
              </a:lnSpc>
            </a:pPr>
            <a:r>
              <a:rPr lang="en-US" dirty="0" smtClean="0"/>
              <a:t>___________________</a:t>
            </a:r>
          </a:p>
          <a:p>
            <a:pPr lvl="0">
              <a:lnSpc>
                <a:spcPct val="150000"/>
              </a:lnSpc>
            </a:pPr>
            <a:r>
              <a:rPr lang="en-US" dirty="0" smtClean="0"/>
              <a:t>___________________</a:t>
            </a:r>
          </a:p>
          <a:p>
            <a:pPr lvl="0">
              <a:lnSpc>
                <a:spcPct val="150000"/>
              </a:lnSpc>
            </a:pPr>
            <a:r>
              <a:rPr lang="en-US" dirty="0" smtClean="0"/>
              <a:t>___________________</a:t>
            </a:r>
          </a:p>
          <a:p>
            <a:pPr lvl="0" fontAlgn="base">
              <a:lnSpc>
                <a:spcPct val="150000"/>
              </a:lnSpc>
              <a:spcBef>
                <a:spcPct val="0"/>
              </a:spcBef>
              <a:spcAft>
                <a:spcPct val="0"/>
              </a:spcAft>
            </a:pPr>
            <a:endParaRPr lang="en-US" dirty="0" smtClean="0">
              <a:latin typeface="Arial" pitchFamily="34" charset="0"/>
              <a:cs typeface="Arial" pitchFamily="34" charset="0"/>
            </a:endParaRPr>
          </a:p>
        </p:txBody>
      </p:sp>
      <p:sp>
        <p:nvSpPr>
          <p:cNvPr id="6" name="TextBox 5"/>
          <p:cNvSpPr txBox="1"/>
          <p:nvPr/>
        </p:nvSpPr>
        <p:spPr>
          <a:xfrm>
            <a:off x="3059832" y="188640"/>
            <a:ext cx="3600400" cy="461665"/>
          </a:xfrm>
          <a:prstGeom prst="rect">
            <a:avLst/>
          </a:prstGeom>
          <a:noFill/>
        </p:spPr>
        <p:txBody>
          <a:bodyPr wrap="square" rtlCol="0">
            <a:spAutoFit/>
          </a:bodyPr>
          <a:lstStyle/>
          <a:p>
            <a:r>
              <a:rPr lang="he-IL" sz="2400" b="1" dirty="0" smtClean="0"/>
              <a:t>צפייה בסרטון פיקוד העורף</a:t>
            </a:r>
            <a:endParaRPr 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475656" y="44624"/>
            <a:ext cx="6012160" cy="577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he-IL"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פעילות</a:t>
            </a:r>
            <a:r>
              <a:rPr kumimoji="0" lang="he-IL" sz="24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סיכום </a:t>
            </a:r>
            <a:r>
              <a:rPr kumimoji="0" lang="he-IL" i="0" u="none" strike="noStrike" cap="none" normalizeH="0" dirty="0" smtClean="0">
                <a:ln>
                  <a:noFill/>
                </a:ln>
                <a:solidFill>
                  <a:schemeClr val="tx1"/>
                </a:solidFill>
                <a:effectLst/>
                <a:latin typeface="Calibri" pitchFamily="34" charset="0"/>
                <a:ea typeface="Times New Roman" pitchFamily="18" charset="0"/>
                <a:cs typeface="Arial" pitchFamily="34" charset="0"/>
              </a:rPr>
              <a:t>(באדיבות המרכז להשתלמות מורים- שלומי)</a:t>
            </a:r>
            <a:endParaRPr kumimoji="0" lang="he-IL" i="0" u="none" strike="noStrike" cap="none" normalizeH="0" baseline="0" dirty="0" smtClean="0">
              <a:ln>
                <a:noFill/>
              </a:ln>
              <a:solidFill>
                <a:schemeClr val="tx1"/>
              </a:solidFill>
              <a:effectLst/>
              <a:latin typeface="Arial" pitchFamily="34" charset="0"/>
              <a:cs typeface="Arial" pitchFamily="34" charset="0"/>
            </a:endParaRPr>
          </a:p>
        </p:txBody>
      </p:sp>
      <p:sp>
        <p:nvSpPr>
          <p:cNvPr id="39937" name="Rectangle 1"/>
          <p:cNvSpPr>
            <a:spLocks noChangeArrowheads="1"/>
          </p:cNvSpPr>
          <p:nvPr/>
        </p:nvSpPr>
        <p:spPr bwMode="auto">
          <a:xfrm>
            <a:off x="6156176" y="1484784"/>
            <a:ext cx="2987824" cy="2031325"/>
          </a:xfrm>
          <a:prstGeom prst="rect">
            <a:avLst/>
          </a:prstGeom>
          <a:noFill/>
          <a:ln w="3810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smtClean="0">
                <a:ln>
                  <a:noFill/>
                </a:ln>
                <a:solidFill>
                  <a:schemeClr val="tx1"/>
                </a:solidFill>
                <a:effectLst/>
                <a:latin typeface="Arial" pitchFamily="34" charset="0"/>
                <a:ea typeface="Times New Roman" pitchFamily="18" charset="0"/>
              </a:rPr>
              <a:t>רעידת-אדמה נגרמת כתוצאה מתנועה של הלוחות המרכיבים את קרום כדור-הארץ. הלוחות הללו נעים ומתחככים זה בזה תוך כדי תנועה, וכתוצאה מכך משתחררת אנרגיה הגורמת לרעידת-אדמה.</a:t>
            </a:r>
            <a:endParaRPr kumimoji="0" lang="en-US" b="0" i="0" u="none" strike="noStrike" cap="none" normalizeH="0" baseline="0" dirty="0" smtClean="0">
              <a:ln>
                <a:noFill/>
              </a:ln>
              <a:solidFill>
                <a:schemeClr val="tx1"/>
              </a:solidFill>
              <a:effectLst/>
              <a:latin typeface="Arial" pitchFamily="34" charset="0"/>
            </a:endParaRPr>
          </a:p>
        </p:txBody>
      </p:sp>
      <p:sp>
        <p:nvSpPr>
          <p:cNvPr id="4" name="מלבן 3"/>
          <p:cNvSpPr/>
          <p:nvPr/>
        </p:nvSpPr>
        <p:spPr>
          <a:xfrm>
            <a:off x="7030921" y="980728"/>
            <a:ext cx="2113079" cy="369332"/>
          </a:xfrm>
          <a:prstGeom prst="rect">
            <a:avLst/>
          </a:prstGeom>
        </p:spPr>
        <p:txBody>
          <a:bodyPr wrap="none">
            <a:spAutoFit/>
          </a:bodyPr>
          <a:lstStyle/>
          <a:p>
            <a:pPr lvl="0" fontAlgn="base">
              <a:spcBef>
                <a:spcPct val="0"/>
              </a:spcBef>
              <a:spcAft>
                <a:spcPct val="0"/>
              </a:spcAft>
            </a:pPr>
            <a:r>
              <a:rPr lang="he-IL" b="1" dirty="0" smtClean="0">
                <a:latin typeface="Arial" pitchFamily="34" charset="0"/>
                <a:ea typeface="Times New Roman" pitchFamily="18" charset="0"/>
              </a:rPr>
              <a:t>מה זו רעידת-אדמה?</a:t>
            </a:r>
            <a:endParaRPr lang="en-US" b="1" dirty="0" smtClean="0">
              <a:latin typeface="Arial" pitchFamily="34" charset="0"/>
            </a:endParaRPr>
          </a:p>
        </p:txBody>
      </p:sp>
      <p:sp>
        <p:nvSpPr>
          <p:cNvPr id="39938" name="Rectangle 2"/>
          <p:cNvSpPr>
            <a:spLocks noChangeArrowheads="1"/>
          </p:cNvSpPr>
          <p:nvPr/>
        </p:nvSpPr>
        <p:spPr bwMode="auto">
          <a:xfrm>
            <a:off x="179512" y="1844824"/>
            <a:ext cx="2699792" cy="1754326"/>
          </a:xfrm>
          <a:prstGeom prst="rect">
            <a:avLst/>
          </a:prstGeom>
          <a:noFill/>
          <a:ln w="2857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smtClean="0">
                <a:ln>
                  <a:noFill/>
                </a:ln>
                <a:solidFill>
                  <a:schemeClr val="tx1"/>
                </a:solidFill>
                <a:effectLst/>
                <a:latin typeface="Arial" pitchFamily="34" charset="0"/>
                <a:ea typeface="Times New Roman" pitchFamily="18" charset="0"/>
              </a:rPr>
              <a:t>בכל שנה מתרחשות ברחבי העולם כחצי מיליון רעידות-אדמה, אך "רק" כמאה אלף רעידות-אדמה</a:t>
            </a:r>
            <a:r>
              <a:rPr kumimoji="0" lang="he-IL" b="0" i="0" u="none" strike="noStrike" cap="none" normalizeH="0" dirty="0" smtClean="0">
                <a:ln>
                  <a:noFill/>
                </a:ln>
                <a:solidFill>
                  <a:schemeClr val="tx1"/>
                </a:solidFill>
                <a:effectLst/>
                <a:latin typeface="Arial" pitchFamily="34" charset="0"/>
                <a:ea typeface="Times New Roman" pitchFamily="18" charset="0"/>
              </a:rPr>
              <a:t> </a:t>
            </a:r>
            <a:r>
              <a:rPr kumimoji="0" lang="he-IL" b="0" i="0" u="none" strike="noStrike" cap="none" normalizeH="0" baseline="0" dirty="0" smtClean="0">
                <a:ln>
                  <a:noFill/>
                </a:ln>
                <a:solidFill>
                  <a:schemeClr val="tx1"/>
                </a:solidFill>
                <a:effectLst/>
                <a:latin typeface="Arial" pitchFamily="34" charset="0"/>
                <a:ea typeface="Times New Roman" pitchFamily="18" charset="0"/>
              </a:rPr>
              <a:t>מורגשות וכמאה מהן גורמות לנזקים חמורים. </a:t>
            </a:r>
            <a:endParaRPr kumimoji="0" lang="he-IL" b="0" i="0" u="none" strike="noStrike" cap="none" normalizeH="0" baseline="0" dirty="0" smtClean="0">
              <a:ln>
                <a:noFill/>
              </a:ln>
              <a:solidFill>
                <a:schemeClr val="tx1"/>
              </a:solidFill>
              <a:effectLst/>
              <a:latin typeface="Arial" pitchFamily="34" charset="0"/>
            </a:endParaRPr>
          </a:p>
        </p:txBody>
      </p:sp>
      <p:sp>
        <p:nvSpPr>
          <p:cNvPr id="6" name="מלבן 5"/>
          <p:cNvSpPr/>
          <p:nvPr/>
        </p:nvSpPr>
        <p:spPr>
          <a:xfrm>
            <a:off x="0" y="1124744"/>
            <a:ext cx="2808312" cy="646331"/>
          </a:xfrm>
          <a:prstGeom prst="rect">
            <a:avLst/>
          </a:prstGeom>
        </p:spPr>
        <p:txBody>
          <a:bodyPr wrap="square">
            <a:spAutoFit/>
          </a:bodyPr>
          <a:lstStyle/>
          <a:p>
            <a:pPr lvl="0" fontAlgn="base">
              <a:spcBef>
                <a:spcPct val="0"/>
              </a:spcBef>
              <a:spcAft>
                <a:spcPct val="0"/>
              </a:spcAft>
            </a:pPr>
            <a:r>
              <a:rPr lang="he-IL" b="1" dirty="0" smtClean="0">
                <a:latin typeface="Arial" pitchFamily="34" charset="0"/>
                <a:ea typeface="Times New Roman" pitchFamily="18" charset="0"/>
              </a:rPr>
              <a:t>כמה רעידות-אדמה מתרחשות מדי שנה בעולם?</a:t>
            </a:r>
            <a:endParaRPr lang="en-US" sz="1000" b="1" dirty="0" smtClean="0">
              <a:latin typeface="Arial" pitchFamily="34" charset="0"/>
            </a:endParaRPr>
          </a:p>
        </p:txBody>
      </p:sp>
      <p:sp>
        <p:nvSpPr>
          <p:cNvPr id="39939" name="Rectangle 3"/>
          <p:cNvSpPr>
            <a:spLocks noChangeArrowheads="1"/>
          </p:cNvSpPr>
          <p:nvPr/>
        </p:nvSpPr>
        <p:spPr bwMode="auto">
          <a:xfrm>
            <a:off x="6288842" y="5380672"/>
            <a:ext cx="2855158" cy="1477328"/>
          </a:xfrm>
          <a:prstGeom prst="rect">
            <a:avLst/>
          </a:prstGeom>
          <a:noFill/>
          <a:ln w="2857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smtClean="0">
                <a:ln>
                  <a:noFill/>
                </a:ln>
                <a:solidFill>
                  <a:schemeClr val="tx1"/>
                </a:solidFill>
                <a:effectLst/>
                <a:latin typeface="Arial" pitchFamily="34" charset="0"/>
                <a:ea typeface="Times New Roman" pitchFamily="18" charset="0"/>
              </a:rPr>
              <a:t>מדי יום נרשמות במדינת ישראל בין חמש לעשר רעידות-אדמה חלשות בעוצמה של עד דרגה שלוש בסולם ריכטר.</a:t>
            </a:r>
            <a:endParaRPr kumimoji="0" lang="he-IL" b="0" i="0" u="none" strike="noStrike" cap="none" normalizeH="0" baseline="0" dirty="0" smtClean="0">
              <a:ln>
                <a:noFill/>
              </a:ln>
              <a:solidFill>
                <a:schemeClr val="tx1"/>
              </a:solidFill>
              <a:effectLst/>
              <a:latin typeface="Arial" pitchFamily="34" charset="0"/>
            </a:endParaRPr>
          </a:p>
        </p:txBody>
      </p:sp>
      <p:sp>
        <p:nvSpPr>
          <p:cNvPr id="8" name="מלבן 7"/>
          <p:cNvSpPr/>
          <p:nvPr/>
        </p:nvSpPr>
        <p:spPr>
          <a:xfrm>
            <a:off x="6353642" y="4581128"/>
            <a:ext cx="2790358" cy="646331"/>
          </a:xfrm>
          <a:prstGeom prst="rect">
            <a:avLst/>
          </a:prstGeom>
        </p:spPr>
        <p:txBody>
          <a:bodyPr wrap="square">
            <a:spAutoFit/>
          </a:bodyPr>
          <a:lstStyle/>
          <a:p>
            <a:pPr lvl="0" fontAlgn="base">
              <a:spcBef>
                <a:spcPct val="0"/>
              </a:spcBef>
              <a:spcAft>
                <a:spcPct val="0"/>
              </a:spcAft>
            </a:pPr>
            <a:r>
              <a:rPr lang="he-IL" b="1" dirty="0" smtClean="0">
                <a:latin typeface="Arial" pitchFamily="34" charset="0"/>
                <a:ea typeface="Times New Roman" pitchFamily="18" charset="0"/>
              </a:rPr>
              <a:t>מהי תדירות רעידות-האדמה במדינת ישראל?</a:t>
            </a:r>
            <a:endParaRPr lang="en-US" b="1" dirty="0" smtClean="0">
              <a:latin typeface="Arial" pitchFamily="34" charset="0"/>
            </a:endParaRPr>
          </a:p>
        </p:txBody>
      </p:sp>
      <p:sp>
        <p:nvSpPr>
          <p:cNvPr id="39940" name="Rectangle 4"/>
          <p:cNvSpPr>
            <a:spLocks noChangeArrowheads="1"/>
          </p:cNvSpPr>
          <p:nvPr/>
        </p:nvSpPr>
        <p:spPr bwMode="auto">
          <a:xfrm>
            <a:off x="0" y="5380672"/>
            <a:ext cx="3131840" cy="1477328"/>
          </a:xfrm>
          <a:prstGeom prst="rect">
            <a:avLst/>
          </a:prstGeom>
          <a:noFill/>
          <a:ln w="2857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smtClean="0">
                <a:ln>
                  <a:noFill/>
                </a:ln>
                <a:solidFill>
                  <a:schemeClr val="tx1"/>
                </a:solidFill>
                <a:effectLst/>
                <a:latin typeface="Arial" pitchFamily="34" charset="0"/>
                <a:ea typeface="Times New Roman" pitchFamily="18" charset="0"/>
              </a:rPr>
              <a:t>קיום סדנאות להכשרת האוכלוסייה לטיפול במקרים של רעידות-אדמה, אשר יכללו הכשרה בחילוץ לכודים, עזרה ראשונה והישרדות במצבי חירום.</a:t>
            </a:r>
            <a:endParaRPr kumimoji="0" lang="he-IL" b="0" i="0" u="none" strike="noStrike" cap="none" normalizeH="0" baseline="0" dirty="0" smtClean="0">
              <a:ln>
                <a:noFill/>
              </a:ln>
              <a:solidFill>
                <a:schemeClr val="tx1"/>
              </a:solidFill>
              <a:effectLst/>
              <a:latin typeface="Arial" pitchFamily="34" charset="0"/>
            </a:endParaRPr>
          </a:p>
        </p:txBody>
      </p:sp>
      <p:sp>
        <p:nvSpPr>
          <p:cNvPr id="10" name="מלבן 9"/>
          <p:cNvSpPr/>
          <p:nvPr/>
        </p:nvSpPr>
        <p:spPr>
          <a:xfrm>
            <a:off x="72008" y="4365104"/>
            <a:ext cx="3059832" cy="923330"/>
          </a:xfrm>
          <a:prstGeom prst="rect">
            <a:avLst/>
          </a:prstGeom>
        </p:spPr>
        <p:txBody>
          <a:bodyPr wrap="square">
            <a:spAutoFit/>
          </a:bodyPr>
          <a:lstStyle/>
          <a:p>
            <a:pPr lvl="0" fontAlgn="base">
              <a:spcBef>
                <a:spcPct val="0"/>
              </a:spcBef>
              <a:spcAft>
                <a:spcPct val="0"/>
              </a:spcAft>
            </a:pPr>
            <a:r>
              <a:rPr lang="he-IL" b="1" dirty="0" smtClean="0">
                <a:latin typeface="Arial" pitchFamily="34" charset="0"/>
                <a:ea typeface="Times New Roman" pitchFamily="18" charset="0"/>
              </a:rPr>
              <a:t>כיצד ניתן לשפר את היערכות האוכלוסייה מפני רעידת-אדמה?</a:t>
            </a:r>
            <a:endParaRPr lang="en-US" b="1" dirty="0" smtClean="0">
              <a:latin typeface="Arial" pitchFamily="34" charset="0"/>
            </a:endParaRPr>
          </a:p>
        </p:txBody>
      </p:sp>
      <p:pic>
        <p:nvPicPr>
          <p:cNvPr id="39943" name="Picture 7" descr="image0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3848" y="2852936"/>
            <a:ext cx="2811463" cy="2413000"/>
          </a:xfrm>
          <a:prstGeom prst="rect">
            <a:avLst/>
          </a:prstGeom>
          <a:noFill/>
          <a:ln w="9525">
            <a:solidFill>
              <a:schemeClr val="tx1"/>
            </a:solidFill>
            <a:miter lim="800000"/>
            <a:headEnd/>
            <a:tailEnd/>
          </a:ln>
        </p:spPr>
      </p:pic>
      <p:sp>
        <p:nvSpPr>
          <p:cNvPr id="15" name="Rectangle 3"/>
          <p:cNvSpPr>
            <a:spLocks noChangeArrowheads="1"/>
          </p:cNvSpPr>
          <p:nvPr/>
        </p:nvSpPr>
        <p:spPr bwMode="auto">
          <a:xfrm>
            <a:off x="3203848" y="2276872"/>
            <a:ext cx="2855158" cy="646331"/>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he-IL" b="1" i="0" u="none" strike="noStrike" cap="none" normalizeH="0" baseline="0" dirty="0" smtClean="0">
                <a:ln>
                  <a:noFill/>
                </a:ln>
                <a:solidFill>
                  <a:schemeClr val="tx1"/>
                </a:solidFill>
                <a:effectLst/>
                <a:latin typeface="Arial" pitchFamily="34" charset="0"/>
                <a:ea typeface="Times New Roman" pitchFamily="18" charset="0"/>
              </a:rPr>
              <a:t>תפוצת רעידות אדמה במזרח התיכון</a:t>
            </a:r>
            <a:endParaRPr kumimoji="0" lang="he-IL"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animBg="1"/>
      <p:bldP spid="39938" grpId="0" animBg="1"/>
      <p:bldP spid="39939" grpId="0" animBg="1"/>
      <p:bldP spid="3994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84784"/>
            <a:ext cx="8784976" cy="1569660"/>
          </a:xfrm>
          <a:prstGeom prst="rect">
            <a:avLst/>
          </a:prstGeom>
        </p:spPr>
        <p:txBody>
          <a:bodyPr wrap="square">
            <a:spAutoFit/>
          </a:bodyPr>
          <a:lstStyle/>
          <a:p>
            <a:pPr fontAlgn="base"/>
            <a:r>
              <a:rPr lang="he-IL" sz="2400" dirty="0" smtClean="0"/>
              <a:t>מוקד </a:t>
            </a:r>
            <a:r>
              <a:rPr lang="he-IL" sz="2400" dirty="0"/>
              <a:t>הרעידה הוא המקום הגיאוגרפי בו החלה הרעידה, כלומר המקום בו התחילה התנועה היחסית על פני ההעתק (שבר) שביניהם. </a:t>
            </a:r>
            <a:endParaRPr lang="he-IL" sz="2400" dirty="0" smtClean="0"/>
          </a:p>
          <a:p>
            <a:pPr fontAlgn="base"/>
            <a:r>
              <a:rPr lang="he-IL" sz="2400" dirty="0" smtClean="0"/>
              <a:t>המוקד </a:t>
            </a:r>
            <a:r>
              <a:rPr lang="he-IL" sz="2400" dirty="0"/>
              <a:t>מתחלק ל-"היפוסנטר", מוקד הרעידה בעומק האדמה ו-"אפיסנטר" – הנקודה על פני כדור הארץ הנמצאת בדיוק מעל ל-"היפוסנטר".</a:t>
            </a:r>
          </a:p>
        </p:txBody>
      </p:sp>
      <p:sp>
        <p:nvSpPr>
          <p:cNvPr id="3" name="Rectangle 2"/>
          <p:cNvSpPr/>
          <p:nvPr/>
        </p:nvSpPr>
        <p:spPr>
          <a:xfrm>
            <a:off x="1961494" y="-489"/>
            <a:ext cx="5218095" cy="830997"/>
          </a:xfrm>
          <a:prstGeom prst="rect">
            <a:avLst/>
          </a:prstGeom>
        </p:spPr>
        <p:txBody>
          <a:bodyPr wrap="none">
            <a:spAutoFit/>
          </a:bodyPr>
          <a:lstStyle/>
          <a:p>
            <a:pPr algn="ctr" fontAlgn="base"/>
            <a:r>
              <a:rPr lang="he-IL" sz="4800" dirty="0">
                <a:solidFill>
                  <a:srgbClr val="7030A0"/>
                </a:solidFill>
                <a:latin typeface="Arial" pitchFamily="34" charset="0"/>
                <a:cs typeface="Arial" pitchFamily="34" charset="0"/>
              </a:rPr>
              <a:t>מהו "מוקד הרעידה"?</a:t>
            </a:r>
          </a:p>
        </p:txBody>
      </p:sp>
      <p:grpSp>
        <p:nvGrpSpPr>
          <p:cNvPr id="32" name="Group 31"/>
          <p:cNvGrpSpPr/>
          <p:nvPr/>
        </p:nvGrpSpPr>
        <p:grpSpPr>
          <a:xfrm>
            <a:off x="1979712" y="3406128"/>
            <a:ext cx="5472608" cy="3418443"/>
            <a:chOff x="2916238" y="908050"/>
            <a:chExt cx="7082676" cy="5849320"/>
          </a:xfrm>
        </p:grpSpPr>
        <p:pic>
          <p:nvPicPr>
            <p:cNvPr id="28" name="Picture 4" descr="focus">
              <a:hlinkClick r:id="rId2"/>
            </p:cNvPr>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2916238" y="908050"/>
              <a:ext cx="6227762" cy="5453063"/>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3"/>
            <p:cNvSpPr txBox="1">
              <a:spLocks noChangeArrowheads="1"/>
            </p:cNvSpPr>
            <p:nvPr/>
          </p:nvSpPr>
          <p:spPr bwMode="auto">
            <a:xfrm>
              <a:off x="7203121" y="4150732"/>
              <a:ext cx="1159137" cy="7899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0" i="0" u="none" strike="noStrike" cap="none" normalizeH="0" baseline="0" dirty="0" smtClean="0">
                  <a:ln>
                    <a:noFill/>
                  </a:ln>
                  <a:solidFill>
                    <a:schemeClr val="tx1"/>
                  </a:solidFill>
                  <a:effectLst/>
                  <a:latin typeface="Comic Sans MS" pitchFamily="66" charset="0"/>
                  <a:cs typeface="Arial" pitchFamily="34" charset="0"/>
                </a:rPr>
                <a:t>מוקד</a:t>
              </a:r>
              <a:r>
                <a:rPr kumimoji="0" lang="en-US" altLang="he-IL" sz="2400" b="0" i="0" u="none" strike="noStrike" cap="none" normalizeH="0" baseline="0" dirty="0" smtClean="0">
                  <a:ln>
                    <a:noFill/>
                  </a:ln>
                  <a:solidFill>
                    <a:schemeClr val="tx1"/>
                  </a:solidFill>
                  <a:effectLst/>
                  <a:latin typeface="Comic Sans MS" pitchFamily="66" charset="0"/>
                  <a:cs typeface="Arial" pitchFamily="34" charset="0"/>
                </a:rPr>
                <a:t> </a:t>
              </a: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2"/>
            <p:cNvSpPr txBox="1">
              <a:spLocks noChangeArrowheads="1"/>
            </p:cNvSpPr>
            <p:nvPr/>
          </p:nvSpPr>
          <p:spPr bwMode="auto">
            <a:xfrm>
              <a:off x="5795963" y="5967412"/>
              <a:ext cx="4202951" cy="7899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0" i="0" u="none" strike="noStrike" cap="none" normalizeH="0" baseline="0" dirty="0" smtClean="0">
                  <a:ln>
                    <a:noFill/>
                  </a:ln>
                  <a:solidFill>
                    <a:schemeClr val="tx1"/>
                  </a:solidFill>
                  <a:effectLst/>
                  <a:latin typeface="Comic Sans MS" pitchFamily="66" charset="0"/>
                  <a:cs typeface="Arial" pitchFamily="34" charset="0"/>
                </a:rPr>
                <a:t>העתק (מישור השבירה)</a:t>
              </a:r>
              <a:r>
                <a:rPr kumimoji="0" lang="en-US" altLang="he-IL" sz="2400" b="0" i="0" u="none" strike="noStrike" cap="none" normalizeH="0" baseline="0" dirty="0" smtClean="0">
                  <a:ln>
                    <a:noFill/>
                  </a:ln>
                  <a:solidFill>
                    <a:schemeClr val="tx1"/>
                  </a:solidFill>
                  <a:effectLst/>
                  <a:latin typeface="Comic Sans MS" pitchFamily="66" charset="0"/>
                  <a:cs typeface="Arial" pitchFamily="34" charset="0"/>
                </a:rPr>
                <a:t> </a:t>
              </a: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1"/>
            <p:cNvSpPr txBox="1">
              <a:spLocks noChangeArrowheads="1"/>
            </p:cNvSpPr>
            <p:nvPr/>
          </p:nvSpPr>
          <p:spPr bwMode="auto">
            <a:xfrm>
              <a:off x="3735388" y="5967413"/>
              <a:ext cx="16287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0" i="0" u="none" strike="noStrike" cap="none" normalizeH="0" baseline="0" smtClean="0">
                  <a:ln>
                    <a:noFill/>
                  </a:ln>
                  <a:solidFill>
                    <a:schemeClr val="tx1"/>
                  </a:solidFill>
                  <a:effectLst/>
                  <a:latin typeface="Comic Sans MS" pitchFamily="66" charset="0"/>
                  <a:cs typeface="Arial" pitchFamily="34" charset="0"/>
                </a:rPr>
                <a:t>חזית גל</a:t>
              </a:r>
              <a:r>
                <a:rPr kumimoji="0" lang="en-US" altLang="he-IL" sz="2400" b="0" i="0" u="none" strike="noStrike" cap="none" normalizeH="0" baseline="0" smtClean="0">
                  <a:ln>
                    <a:noFill/>
                  </a:ln>
                  <a:solidFill>
                    <a:schemeClr val="tx1"/>
                  </a:solidFill>
                  <a:effectLst/>
                  <a:latin typeface="Comic Sans MS" pitchFamily="66"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12853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2050" y="2852936"/>
            <a:ext cx="6336992" cy="830997"/>
          </a:xfrm>
          <a:prstGeom prst="rect">
            <a:avLst/>
          </a:prstGeom>
        </p:spPr>
        <p:txBody>
          <a:bodyPr wrap="none">
            <a:spAutoFit/>
          </a:bodyPr>
          <a:lstStyle/>
          <a:p>
            <a:pPr algn="ctr" fontAlgn="base"/>
            <a:r>
              <a:rPr lang="he-IL" sz="4800" b="1" dirty="0" smtClean="0">
                <a:solidFill>
                  <a:srgbClr val="7030A0"/>
                </a:solidFill>
                <a:latin typeface="Arial" pitchFamily="34" charset="0"/>
                <a:cs typeface="Arial" pitchFamily="34" charset="0"/>
              </a:rPr>
              <a:t>שאלות ותמונות להעשרה</a:t>
            </a:r>
            <a:endParaRPr lang="he-IL" sz="48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56076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דיאגרמה 7"/>
          <p:cNvGraphicFramePr/>
          <p:nvPr>
            <p:extLst>
              <p:ext uri="{D42A27DB-BD31-4B8C-83A1-F6EECF244321}">
                <p14:modId xmlns:p14="http://schemas.microsoft.com/office/powerpoint/2010/main" val="2061190514"/>
              </p:ext>
            </p:extLst>
          </p:nvPr>
        </p:nvGraphicFramePr>
        <p:xfrm>
          <a:off x="0" y="-1971600"/>
          <a:ext cx="12060832" cy="8496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876256" y="476672"/>
            <a:ext cx="2267744" cy="461665"/>
          </a:xfrm>
          <a:prstGeom prst="rect">
            <a:avLst/>
          </a:prstGeom>
          <a:noFill/>
        </p:spPr>
        <p:txBody>
          <a:bodyPr wrap="square" rtlCol="0">
            <a:spAutoFit/>
          </a:bodyPr>
          <a:lstStyle/>
          <a:p>
            <a:r>
              <a:rPr lang="he-IL" sz="2400" b="1" u="sng" dirty="0" smtClean="0"/>
              <a:t>מבנה התכנית: </a:t>
            </a:r>
            <a:endParaRPr lang="en-US" sz="2400" b="1" u="sn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0" y="1578072"/>
            <a:ext cx="7321996" cy="4154984"/>
          </a:xfrm>
          <a:prstGeom prst="rect">
            <a:avLst/>
          </a:prstGeom>
        </p:spPr>
        <p:txBody>
          <a:bodyPr wrap="square">
            <a:spAutoFit/>
          </a:bodyPr>
          <a:lstStyle/>
          <a:p>
            <a:pPr fontAlgn="base"/>
            <a:r>
              <a:rPr lang="he-IL" sz="2400" dirty="0"/>
              <a:t>עוצמתה של רעידת אדמה נמדדת ביחידה הקרויה "מגניטודה". </a:t>
            </a:r>
          </a:p>
          <a:p>
            <a:pPr fontAlgn="base"/>
            <a:r>
              <a:rPr lang="he-IL" sz="2400" dirty="0"/>
              <a:t>המגניטודה היא מדד של כמות האנרגיה שהשתחררה באזור המוקד של רעידת </a:t>
            </a:r>
            <a:r>
              <a:rPr lang="he-IL" sz="2400" dirty="0" smtClean="0"/>
              <a:t>האדמה, ולכן מתייחסת </a:t>
            </a:r>
            <a:r>
              <a:rPr lang="he-IL" sz="2400" dirty="0"/>
              <a:t>אך ורק למקום שבו נוצרה רעידת האדמה ולא למקום שהורגשה </a:t>
            </a:r>
            <a:r>
              <a:rPr lang="he-IL" sz="2400" dirty="0" smtClean="0"/>
              <a:t>בו.</a:t>
            </a:r>
          </a:p>
          <a:p>
            <a:pPr fontAlgn="base"/>
            <a:r>
              <a:rPr lang="he-IL" sz="2400" dirty="0" smtClean="0"/>
              <a:t>נקבעת </a:t>
            </a:r>
            <a:r>
              <a:rPr lang="he-IL" sz="2400" dirty="0"/>
              <a:t>באמצעות מדידות המגיעות מרשת מכשירי סיסמומטר. </a:t>
            </a:r>
            <a:endParaRPr lang="he-IL" sz="2400" dirty="0" smtClean="0"/>
          </a:p>
          <a:p>
            <a:pPr fontAlgn="base"/>
            <a:r>
              <a:rPr lang="he-IL" sz="2400" dirty="0" smtClean="0"/>
              <a:t>הראשון </a:t>
            </a:r>
            <a:r>
              <a:rPr lang="he-IL" sz="2400" dirty="0"/>
              <a:t>להציע שיטה להערכת המגניטודה היה צ'ארלס פ' ריכטר</a:t>
            </a:r>
            <a:r>
              <a:rPr lang="he-IL" sz="2400" dirty="0" smtClean="0"/>
              <a:t>,</a:t>
            </a:r>
          </a:p>
          <a:p>
            <a:pPr fontAlgn="base"/>
            <a:r>
              <a:rPr lang="he-IL" sz="2400" dirty="0" smtClean="0"/>
              <a:t>סיסמולוג </a:t>
            </a:r>
            <a:r>
              <a:rPr lang="he-IL" sz="2400" dirty="0"/>
              <a:t>מקליפורניה, ומכאן המושג "סולם ריכטר". </a:t>
            </a:r>
            <a:endParaRPr lang="he-IL" sz="2400" dirty="0" smtClean="0"/>
          </a:p>
          <a:p>
            <a:pPr fontAlgn="base"/>
            <a:r>
              <a:rPr lang="he-IL" sz="2400" dirty="0" smtClean="0"/>
              <a:t>כיום </a:t>
            </a:r>
            <a:r>
              <a:rPr lang="he-IL" sz="2400" dirty="0"/>
              <a:t>אנחנו משתמשים גם בשיטות אחרות להערכת המגניטודה.</a:t>
            </a:r>
          </a:p>
        </p:txBody>
      </p:sp>
      <p:sp>
        <p:nvSpPr>
          <p:cNvPr id="3" name="Rectangle 2"/>
          <p:cNvSpPr/>
          <p:nvPr/>
        </p:nvSpPr>
        <p:spPr>
          <a:xfrm>
            <a:off x="-10433" y="8412"/>
            <a:ext cx="9154434" cy="1569660"/>
          </a:xfrm>
          <a:prstGeom prst="rect">
            <a:avLst/>
          </a:prstGeom>
        </p:spPr>
        <p:txBody>
          <a:bodyPr wrap="square">
            <a:spAutoFit/>
          </a:bodyPr>
          <a:lstStyle/>
          <a:p>
            <a:pPr algn="ctr" fontAlgn="base"/>
            <a:r>
              <a:rPr lang="he-IL" sz="4800" dirty="0">
                <a:solidFill>
                  <a:srgbClr val="7030A0"/>
                </a:solidFill>
                <a:latin typeface="Arial" pitchFamily="34" charset="0"/>
                <a:cs typeface="Arial" pitchFamily="34" charset="0"/>
              </a:rPr>
              <a:t>מהי "מגניטודה</a:t>
            </a:r>
            <a:r>
              <a:rPr lang="he-IL" sz="4800" dirty="0" smtClean="0">
                <a:solidFill>
                  <a:srgbClr val="7030A0"/>
                </a:solidFill>
                <a:latin typeface="Arial" pitchFamily="34" charset="0"/>
                <a:cs typeface="Arial" pitchFamily="34" charset="0"/>
              </a:rPr>
              <a:t>" וכיצד מודדים את עוצמת רעידת האדמה?</a:t>
            </a:r>
            <a:endParaRPr lang="he-IL" sz="4800" dirty="0">
              <a:solidFill>
                <a:srgbClr val="7030A0"/>
              </a:solidFill>
              <a:latin typeface="Arial" pitchFamily="34" charset="0"/>
              <a:cs typeface="Arial" pitchFamily="34" charset="0"/>
            </a:endParaRPr>
          </a:p>
        </p:txBody>
      </p:sp>
      <p:pic>
        <p:nvPicPr>
          <p:cNvPr id="1026" name="Picture 2" descr="https://upload.wikimedia.org/wikipedia/commons/thumb/6/62/CharlesRichter.jpg/170px-CharlesRich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91" y="1916832"/>
            <a:ext cx="1533134" cy="2416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xl.thumbs.canstockphoto.co.il/canstock4188244.jpg"/>
          <p:cNvPicPr>
            <a:picLocks noChangeAspect="1" noChangeArrowheads="1"/>
          </p:cNvPicPr>
          <p:nvPr/>
        </p:nvPicPr>
        <p:blipFill rotWithShape="1">
          <a:blip r:embed="rId3">
            <a:extLst>
              <a:ext uri="{28A0092B-C50C-407E-A947-70E740481C1C}">
                <a14:useLocalDpi xmlns:a14="http://schemas.microsoft.com/office/drawing/2010/main" val="0"/>
              </a:ext>
            </a:extLst>
          </a:blip>
          <a:srcRect b="6876"/>
          <a:stretch/>
        </p:blipFill>
        <p:spPr bwMode="auto">
          <a:xfrm>
            <a:off x="192291" y="4321035"/>
            <a:ext cx="1714500" cy="2503883"/>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17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anim calcmode="lin" valueType="num">
                                      <p:cBhvr>
                                        <p:cTn id="17" dur="1000" fill="hold"/>
                                        <p:tgtEl>
                                          <p:spTgt spid="1028"/>
                                        </p:tgtEl>
                                        <p:attrNameLst>
                                          <p:attrName>ppt_x</p:attrName>
                                        </p:attrNameLst>
                                      </p:cBhvr>
                                      <p:tavLst>
                                        <p:tav tm="0">
                                          <p:val>
                                            <p:strVal val="#ppt_x"/>
                                          </p:val>
                                        </p:tav>
                                        <p:tav tm="100000">
                                          <p:val>
                                            <p:strVal val="#ppt_x"/>
                                          </p:val>
                                        </p:tav>
                                      </p:tavLst>
                                    </p:anim>
                                    <p:anim calcmode="lin" valueType="num">
                                      <p:cBhvr>
                                        <p:cTn id="1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132856"/>
            <a:ext cx="8388424" cy="830997"/>
          </a:xfrm>
          <a:prstGeom prst="rect">
            <a:avLst/>
          </a:prstGeom>
        </p:spPr>
        <p:txBody>
          <a:bodyPr wrap="square">
            <a:spAutoFit/>
          </a:bodyPr>
          <a:lstStyle/>
          <a:p>
            <a:pPr fontAlgn="base"/>
            <a:r>
              <a:rPr lang="he-IL" sz="2400" dirty="0"/>
              <a:t>רעידת אדמה נמשכת בדרך כלל מספר שניות עד דקה. </a:t>
            </a:r>
          </a:p>
          <a:p>
            <a:pPr fontAlgn="base"/>
            <a:r>
              <a:rPr lang="he-IL" sz="2400" dirty="0"/>
              <a:t>תתכן גם רעידת אדמה ארוכה יותר.</a:t>
            </a:r>
          </a:p>
        </p:txBody>
      </p:sp>
      <p:sp>
        <p:nvSpPr>
          <p:cNvPr id="3" name="Rectangle 2"/>
          <p:cNvSpPr/>
          <p:nvPr/>
        </p:nvSpPr>
        <p:spPr>
          <a:xfrm>
            <a:off x="-10433" y="8412"/>
            <a:ext cx="9154434" cy="1569660"/>
          </a:xfrm>
          <a:prstGeom prst="rect">
            <a:avLst/>
          </a:prstGeom>
        </p:spPr>
        <p:txBody>
          <a:bodyPr wrap="square">
            <a:spAutoFit/>
          </a:bodyPr>
          <a:lstStyle/>
          <a:p>
            <a:pPr algn="ctr" fontAlgn="base"/>
            <a:r>
              <a:rPr lang="he-IL" sz="4800" dirty="0">
                <a:solidFill>
                  <a:srgbClr val="7030A0"/>
                </a:solidFill>
                <a:latin typeface="Arial" pitchFamily="34" charset="0"/>
                <a:cs typeface="Arial" pitchFamily="34" charset="0"/>
              </a:rPr>
              <a:t>כמה זמן </a:t>
            </a:r>
            <a:r>
              <a:rPr lang="he-IL" sz="4800" dirty="0" smtClean="0">
                <a:solidFill>
                  <a:srgbClr val="7030A0"/>
                </a:solidFill>
                <a:latin typeface="Arial" pitchFamily="34" charset="0"/>
                <a:cs typeface="Arial" pitchFamily="34" charset="0"/>
              </a:rPr>
              <a:t>נמשכת </a:t>
            </a:r>
            <a:r>
              <a:rPr lang="he-IL" sz="4800" dirty="0">
                <a:solidFill>
                  <a:srgbClr val="7030A0"/>
                </a:solidFill>
                <a:latin typeface="Arial" pitchFamily="34" charset="0"/>
                <a:cs typeface="Arial" pitchFamily="34" charset="0"/>
              </a:rPr>
              <a:t>בדרך כלל רעידת אדמה?</a:t>
            </a:r>
          </a:p>
        </p:txBody>
      </p:sp>
      <p:pic>
        <p:nvPicPr>
          <p:cNvPr id="3074" name="Picture 2" descr="http://msc.wcdn.co.il/w/w-635/191902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40" y="3149225"/>
            <a:ext cx="4680519" cy="350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13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072" y="1556792"/>
            <a:ext cx="8388424" cy="1569660"/>
          </a:xfrm>
          <a:prstGeom prst="rect">
            <a:avLst/>
          </a:prstGeom>
        </p:spPr>
        <p:txBody>
          <a:bodyPr wrap="square">
            <a:spAutoFit/>
          </a:bodyPr>
          <a:lstStyle/>
          <a:p>
            <a:pPr fontAlgn="base"/>
            <a:r>
              <a:rPr lang="he-IL" sz="2400" dirty="0"/>
              <a:t>כמעט תמיד. לאחר רעידת אדמה חזקה מתרחשות רעידות אדמה נוספות הנקראות "רעידות משנה" </a:t>
            </a:r>
            <a:r>
              <a:rPr lang="en-US" sz="2400" dirty="0" smtClean="0"/>
              <a:t>(AFTERSHOCKS) </a:t>
            </a:r>
            <a:r>
              <a:rPr lang="he-IL" sz="2400" dirty="0" smtClean="0"/>
              <a:t>. רעידות </a:t>
            </a:r>
            <a:r>
              <a:rPr lang="he-IL" sz="2400" dirty="0"/>
              <a:t>אלו יכולות להופיע דקות ספורות לאחר הרעש הראשון ולחזור ולהופיע באופן בלתי צפוי במשך שבועות ואף חודשים. </a:t>
            </a:r>
            <a:endParaRPr lang="he-IL" sz="2400" dirty="0" smtClean="0"/>
          </a:p>
        </p:txBody>
      </p:sp>
      <p:sp>
        <p:nvSpPr>
          <p:cNvPr id="3" name="Rectangle 2"/>
          <p:cNvSpPr/>
          <p:nvPr/>
        </p:nvSpPr>
        <p:spPr>
          <a:xfrm>
            <a:off x="-10433" y="8412"/>
            <a:ext cx="9154434" cy="1569660"/>
          </a:xfrm>
          <a:prstGeom prst="rect">
            <a:avLst/>
          </a:prstGeom>
        </p:spPr>
        <p:txBody>
          <a:bodyPr wrap="square">
            <a:spAutoFit/>
          </a:bodyPr>
          <a:lstStyle/>
          <a:p>
            <a:pPr algn="ctr" fontAlgn="base"/>
            <a:r>
              <a:rPr lang="he-IL" sz="4800" dirty="0">
                <a:solidFill>
                  <a:srgbClr val="7030A0"/>
                </a:solidFill>
                <a:latin typeface="Arial" pitchFamily="34" charset="0"/>
                <a:cs typeface="Arial" pitchFamily="34" charset="0"/>
              </a:rPr>
              <a:t>האם צפויות רעידות אדמה נוספות לאחר רעידת אדמה חזקה?</a:t>
            </a:r>
          </a:p>
        </p:txBody>
      </p:sp>
      <p:sp>
        <p:nvSpPr>
          <p:cNvPr id="4" name="TextBox 3"/>
          <p:cNvSpPr txBox="1"/>
          <p:nvPr/>
        </p:nvSpPr>
        <p:spPr>
          <a:xfrm>
            <a:off x="4716016" y="3429000"/>
            <a:ext cx="4320480" cy="1569660"/>
          </a:xfrm>
          <a:prstGeom prst="rect">
            <a:avLst/>
          </a:prstGeom>
          <a:noFill/>
        </p:spPr>
        <p:txBody>
          <a:bodyPr wrap="square" rtlCol="1">
            <a:spAutoFit/>
          </a:bodyPr>
          <a:lstStyle/>
          <a:p>
            <a:pPr lvl="0" fontAlgn="base"/>
            <a:r>
              <a:rPr lang="he-IL" sz="2400" dirty="0">
                <a:solidFill>
                  <a:prstClr val="black"/>
                </a:solidFill>
              </a:rPr>
              <a:t>רעידות המשנה יכולות למוטט בתים שנחלשו ברעידה הראשונה ולכן יש להימנע מלהיכנס לתוך בתים שניזוקו מחשש להתמוטטות נוספת.</a:t>
            </a:r>
          </a:p>
        </p:txBody>
      </p:sp>
      <p:pic>
        <p:nvPicPr>
          <p:cNvPr id="6148" name="Picture 4" descr="http://all-geo.org/highlyallochthonous/wp-content/uploads/2010/07/eqse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01008"/>
            <a:ext cx="4286250" cy="2295526"/>
          </a:xfrm>
          <a:prstGeom prst="rect">
            <a:avLst/>
          </a:prstGeom>
          <a:noFill/>
          <a:extLst>
            <a:ext uri="{909E8E84-426E-40DD-AFC4-6F175D3DCCD1}">
              <a14:hiddenFill xmlns:a14="http://schemas.microsoft.com/office/drawing/2010/main">
                <a:solidFill>
                  <a:srgbClr val="FFFFFF"/>
                </a:solidFill>
              </a14:hiddenFill>
            </a:ext>
          </a:extLst>
        </p:spPr>
      </p:pic>
      <p:sp>
        <p:nvSpPr>
          <p:cNvPr id="6" name="5-Point Star 5">
            <a:hlinkClick r:id="rId3"/>
          </p:cNvPr>
          <p:cNvSpPr/>
          <p:nvPr/>
        </p:nvSpPr>
        <p:spPr>
          <a:xfrm>
            <a:off x="1763688" y="5877272"/>
            <a:ext cx="864096"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74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3968" y="1772816"/>
            <a:ext cx="4600998" cy="4524315"/>
          </a:xfrm>
          <a:prstGeom prst="rect">
            <a:avLst/>
          </a:prstGeom>
        </p:spPr>
        <p:txBody>
          <a:bodyPr wrap="square">
            <a:spAutoFit/>
          </a:bodyPr>
          <a:lstStyle/>
          <a:p>
            <a:pPr algn="just" fontAlgn="base"/>
            <a:r>
              <a:rPr lang="he-IL" sz="2400" dirty="0"/>
              <a:t>בדרך כלל כן, אבל לא תמיד. </a:t>
            </a:r>
            <a:endParaRPr lang="he-IL" sz="2400" dirty="0" smtClean="0"/>
          </a:p>
          <a:p>
            <a:pPr algn="just" fontAlgn="base"/>
            <a:r>
              <a:rPr lang="he-IL" sz="2400" dirty="0" smtClean="0"/>
              <a:t>בדרך </a:t>
            </a:r>
            <a:r>
              <a:rPr lang="he-IL" sz="2400" dirty="0"/>
              <a:t>כלל לא תעלה עוצמת רעידת המשנה החזקה ביותר על עוצמה השווה למגניטודה אחת פחות מהרעידה העיקרית. </a:t>
            </a:r>
            <a:endParaRPr lang="he-IL" sz="2400" dirty="0" smtClean="0"/>
          </a:p>
          <a:p>
            <a:pPr algn="just" fontAlgn="base"/>
            <a:r>
              <a:rPr lang="he-IL" sz="2400" dirty="0" smtClean="0"/>
              <a:t>במקרים </a:t>
            </a:r>
            <a:r>
              <a:rPr lang="he-IL" sz="2400" dirty="0"/>
              <a:t>רבים בעולם התחילה הפעילות הסייסמית עם מספר רב של רעידות אדמה חלשות ופרק זמן מסוים אחר כך </a:t>
            </a:r>
            <a:r>
              <a:rPr lang="he-IL" sz="2400" dirty="0" smtClean="0"/>
              <a:t>התרחש </a:t>
            </a:r>
            <a:r>
              <a:rPr lang="he-IL" sz="2400" dirty="0"/>
              <a:t>גם רעש אדמה החזק. </a:t>
            </a:r>
            <a:endParaRPr lang="he-IL" sz="2400" dirty="0" smtClean="0"/>
          </a:p>
          <a:p>
            <a:pPr algn="just" fontAlgn="base"/>
            <a:r>
              <a:rPr lang="he-IL" sz="2400" dirty="0" smtClean="0"/>
              <a:t>במקרים </a:t>
            </a:r>
            <a:r>
              <a:rPr lang="he-IL" sz="2400" dirty="0"/>
              <a:t>אחרים, במו במפרץ אילת ב-1995, הרעש החזק היה הראשון.</a:t>
            </a:r>
          </a:p>
        </p:txBody>
      </p:sp>
      <p:sp>
        <p:nvSpPr>
          <p:cNvPr id="3" name="Rectangle 2"/>
          <p:cNvSpPr/>
          <p:nvPr/>
        </p:nvSpPr>
        <p:spPr>
          <a:xfrm>
            <a:off x="-10433" y="8412"/>
            <a:ext cx="9154434" cy="1569660"/>
          </a:xfrm>
          <a:prstGeom prst="rect">
            <a:avLst/>
          </a:prstGeom>
        </p:spPr>
        <p:txBody>
          <a:bodyPr wrap="square">
            <a:spAutoFit/>
          </a:bodyPr>
          <a:lstStyle/>
          <a:p>
            <a:pPr algn="ctr" fontAlgn="base"/>
            <a:r>
              <a:rPr lang="he-IL" sz="4800" dirty="0">
                <a:solidFill>
                  <a:srgbClr val="7030A0"/>
                </a:solidFill>
                <a:latin typeface="Arial" pitchFamily="34" charset="0"/>
                <a:cs typeface="Arial" pitchFamily="34" charset="0"/>
              </a:rPr>
              <a:t>האם רעידת האדמה הראשונה היא בדרך כלל החזקה ביותר?</a:t>
            </a:r>
          </a:p>
        </p:txBody>
      </p:sp>
      <p:pic>
        <p:nvPicPr>
          <p:cNvPr id="4" name="Picture 2" descr="http://all-geo.org/highlyallochthonous/wp-content/uploads/2011/06/June_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9" y="1988840"/>
            <a:ext cx="4139952" cy="413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772816"/>
            <a:ext cx="8640960" cy="2308324"/>
          </a:xfrm>
          <a:prstGeom prst="rect">
            <a:avLst/>
          </a:prstGeom>
        </p:spPr>
        <p:txBody>
          <a:bodyPr wrap="square">
            <a:spAutoFit/>
          </a:bodyPr>
          <a:lstStyle/>
          <a:p>
            <a:pPr algn="just" fontAlgn="base"/>
            <a:r>
              <a:rPr lang="he-IL" sz="2400" b="1" dirty="0"/>
              <a:t>כן. </a:t>
            </a:r>
          </a:p>
          <a:p>
            <a:pPr algn="just" fontAlgn="base"/>
            <a:r>
              <a:rPr lang="he-IL" sz="2400" dirty="0"/>
              <a:t>קיימים כיום לרכישה מכשירים ביתיים המסוגלים לתת התראה קצרה של מספר שניות לפני שנרגיש בעצמנו בהתרחשותה של רעידת אדמה. מכשירים אלו אינם מסוגלים לחזות רעידת אדמה טרם התרחשותה, אך הם מסוגלים לחוש בגלי הרעד הראשונים המתפשטים בעת רעידת אדמה </a:t>
            </a:r>
            <a:r>
              <a:rPr lang="he-IL" sz="2400" dirty="0" smtClean="0"/>
              <a:t>בטרם </a:t>
            </a:r>
            <a:r>
              <a:rPr lang="he-IL" sz="2400" dirty="0"/>
              <a:t>נוכל אנו לחוש בעצמנו ברעידה</a:t>
            </a:r>
            <a:r>
              <a:rPr lang="he-IL" sz="2400" dirty="0" smtClean="0"/>
              <a:t>.</a:t>
            </a:r>
          </a:p>
        </p:txBody>
      </p:sp>
      <p:sp>
        <p:nvSpPr>
          <p:cNvPr id="3" name="Rectangle 2"/>
          <p:cNvSpPr/>
          <p:nvPr/>
        </p:nvSpPr>
        <p:spPr>
          <a:xfrm>
            <a:off x="-10433" y="8412"/>
            <a:ext cx="9154434" cy="1569660"/>
          </a:xfrm>
          <a:prstGeom prst="rect">
            <a:avLst/>
          </a:prstGeom>
        </p:spPr>
        <p:txBody>
          <a:bodyPr wrap="square">
            <a:spAutoFit/>
          </a:bodyPr>
          <a:lstStyle/>
          <a:p>
            <a:pPr algn="ctr" fontAlgn="base"/>
            <a:r>
              <a:rPr lang="he-IL" sz="4800" dirty="0">
                <a:solidFill>
                  <a:srgbClr val="7030A0"/>
                </a:solidFill>
                <a:latin typeface="Arial" pitchFamily="34" charset="0"/>
                <a:cs typeface="Arial" pitchFamily="34" charset="0"/>
              </a:rPr>
              <a:t>האם ניתן לתת לפחות התראה קצרת מועד בעת שמתחילה רעידת אדמה?</a:t>
            </a:r>
          </a:p>
        </p:txBody>
      </p:sp>
      <p:pic>
        <p:nvPicPr>
          <p:cNvPr id="4" name="Picture 2" descr="http://www.ikid.co.il/uploads/Earthqua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17032"/>
            <a:ext cx="2381250" cy="3000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20480" y="4223213"/>
            <a:ext cx="4572000" cy="1569660"/>
          </a:xfrm>
          <a:prstGeom prst="rect">
            <a:avLst/>
          </a:prstGeom>
        </p:spPr>
        <p:txBody>
          <a:bodyPr>
            <a:spAutoFit/>
          </a:bodyPr>
          <a:lstStyle/>
          <a:p>
            <a:pPr lvl="0" algn="just" fontAlgn="base"/>
            <a:r>
              <a:rPr lang="he-IL" sz="2400" dirty="0">
                <a:solidFill>
                  <a:prstClr val="black"/>
                </a:solidFill>
              </a:rPr>
              <a:t>התראה כזאת עשויה לתת לנו, במקרים מסוימים, מספר שניות נוספות שהן פרק זמן המאפשר לנו לעבור למקום בטוח על פי ההנחיות. </a:t>
            </a:r>
          </a:p>
        </p:txBody>
      </p:sp>
    </p:spTree>
    <p:extLst>
      <p:ext uri="{BB962C8B-B14F-4D97-AF65-F5344CB8AC3E}">
        <p14:creationId xmlns:p14="http://schemas.microsoft.com/office/powerpoint/2010/main" val="68777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3" y="908720"/>
            <a:ext cx="5904655" cy="3785652"/>
          </a:xfrm>
          <a:prstGeom prst="rect">
            <a:avLst/>
          </a:prstGeom>
        </p:spPr>
        <p:txBody>
          <a:bodyPr wrap="square">
            <a:spAutoFit/>
          </a:bodyPr>
          <a:lstStyle/>
          <a:p>
            <a:pPr algn="just" fontAlgn="base"/>
            <a:r>
              <a:rPr lang="he-IL" sz="2400" b="1" dirty="0" smtClean="0"/>
              <a:t>צונאמי.</a:t>
            </a:r>
          </a:p>
          <a:p>
            <a:pPr algn="just" fontAlgn="base"/>
            <a:r>
              <a:rPr lang="he-IL" sz="2400" dirty="0" smtClean="0"/>
              <a:t>גלי ענק הנוצרים בעיקר </a:t>
            </a:r>
            <a:r>
              <a:rPr lang="he-IL" sz="2400" dirty="0"/>
              <a:t>בעקבות רעידת אדמה בלב האוקיינוס. </a:t>
            </a:r>
            <a:endParaRPr lang="he-IL" sz="2400" dirty="0" smtClean="0"/>
          </a:p>
          <a:p>
            <a:pPr algn="just" fontAlgn="base"/>
            <a:r>
              <a:rPr lang="he-IL" sz="2400" dirty="0"/>
              <a:t>כאשר לוח האדמה עולה ויורד, נוצר גל. גל זה מתקדם בכל הכיוונים (360 מעלות) ויכול לנוע למרחקים עצומים. </a:t>
            </a:r>
            <a:endParaRPr lang="he-IL" sz="2400" dirty="0" smtClean="0"/>
          </a:p>
          <a:p>
            <a:pPr algn="just" fontAlgn="base"/>
            <a:r>
              <a:rPr lang="he-IL" sz="2400" dirty="0"/>
              <a:t>כאשר המים עמוקים, הגל לא מורגש, על פני הים. אך כאשר המים מתחילים להיות רדודים המים הנעים במהירות נדחפים כלפי מעלה ויוצרים את הנחשול הענק. </a:t>
            </a:r>
          </a:p>
        </p:txBody>
      </p:sp>
      <p:sp>
        <p:nvSpPr>
          <p:cNvPr id="3" name="Rectangle 2"/>
          <p:cNvSpPr/>
          <p:nvPr/>
        </p:nvSpPr>
        <p:spPr>
          <a:xfrm>
            <a:off x="-10433" y="8412"/>
            <a:ext cx="9154434" cy="830997"/>
          </a:xfrm>
          <a:prstGeom prst="rect">
            <a:avLst/>
          </a:prstGeom>
        </p:spPr>
        <p:txBody>
          <a:bodyPr wrap="square">
            <a:spAutoFit/>
          </a:bodyPr>
          <a:lstStyle/>
          <a:p>
            <a:pPr algn="ctr" fontAlgn="base"/>
            <a:r>
              <a:rPr lang="he-IL" sz="4800" dirty="0" smtClean="0">
                <a:solidFill>
                  <a:srgbClr val="7030A0"/>
                </a:solidFill>
                <a:latin typeface="Arial" pitchFamily="34" charset="0"/>
                <a:cs typeface="Arial" pitchFamily="34" charset="0"/>
              </a:rPr>
              <a:t>ומה קורה כשהמוקד הוא בים?</a:t>
            </a:r>
            <a:endParaRPr lang="he-IL" sz="4800" dirty="0">
              <a:solidFill>
                <a:srgbClr val="7030A0"/>
              </a:solidFill>
              <a:latin typeface="Arial" pitchFamily="34" charset="0"/>
              <a:cs typeface="Arial" pitchFamily="34" charset="0"/>
            </a:endParaRPr>
          </a:p>
        </p:txBody>
      </p:sp>
      <p:pic>
        <p:nvPicPr>
          <p:cNvPr id="8194" name="Picture 2" descr="רעידת אדמה בקרקעית הים עם תנועה אנכי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7" y="1484784"/>
            <a:ext cx="3039616" cy="2232099"/>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חזרה לדף הגלרי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618318"/>
            <a:ext cx="2906253" cy="2249440"/>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חזרה לדף הגלריו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617704"/>
            <a:ext cx="3482105" cy="2249440"/>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חזרה לדף הגלריות"/>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618138"/>
            <a:ext cx="2998675" cy="224900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XPS1\Downloads\2004_Indonesia_Tsunam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04540" y="870125"/>
            <a:ext cx="5809826" cy="602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5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203"/>
                                        </p:tgtEl>
                                        <p:attrNameLst>
                                          <p:attrName>style.visibility</p:attrName>
                                        </p:attrNameLst>
                                      </p:cBhvr>
                                      <p:to>
                                        <p:strVal val="visible"/>
                                      </p:to>
                                    </p:set>
                                    <p:animEffect transition="in" filter="randombar(horizontal)">
                                      <p:cBhvr>
                                        <p:cTn id="15" dur="500"/>
                                        <p:tgtEl>
                                          <p:spTgt spid="8203"/>
                                        </p:tgtEl>
                                      </p:cBhvr>
                                    </p:animEffect>
                                  </p:childTnLst>
                                </p:cTn>
                              </p:par>
                              <p:par>
                                <p:cTn id="16" presetID="14" presetClass="entr" presetSubtype="10" fill="hold" nodeType="withEffect">
                                  <p:stCondLst>
                                    <p:cond delay="0"/>
                                  </p:stCondLst>
                                  <p:childTnLst>
                                    <p:set>
                                      <p:cBhvr>
                                        <p:cTn id="17" dur="1" fill="hold">
                                          <p:stCondLst>
                                            <p:cond delay="0"/>
                                          </p:stCondLst>
                                        </p:cTn>
                                        <p:tgtEl>
                                          <p:spTgt spid="8201"/>
                                        </p:tgtEl>
                                        <p:attrNameLst>
                                          <p:attrName>style.visibility</p:attrName>
                                        </p:attrNameLst>
                                      </p:cBhvr>
                                      <p:to>
                                        <p:strVal val="visible"/>
                                      </p:to>
                                    </p:set>
                                    <p:animEffect transition="in" filter="randombar(horizontal)">
                                      <p:cBhvr>
                                        <p:cTn id="18" dur="500"/>
                                        <p:tgtEl>
                                          <p:spTgt spid="8201"/>
                                        </p:tgtEl>
                                      </p:cBhvr>
                                    </p:animEffect>
                                  </p:childTnLst>
                                </p:cTn>
                              </p:par>
                              <p:par>
                                <p:cTn id="19" presetID="14" presetClass="entr" presetSubtype="10" fill="hold" nodeType="withEffect">
                                  <p:stCondLst>
                                    <p:cond delay="0"/>
                                  </p:stCondLst>
                                  <p:childTnLst>
                                    <p:set>
                                      <p:cBhvr>
                                        <p:cTn id="20" dur="1" fill="hold">
                                          <p:stCondLst>
                                            <p:cond delay="0"/>
                                          </p:stCondLst>
                                        </p:cTn>
                                        <p:tgtEl>
                                          <p:spTgt spid="8205"/>
                                        </p:tgtEl>
                                        <p:attrNameLst>
                                          <p:attrName>style.visibility</p:attrName>
                                        </p:attrNameLst>
                                      </p:cBhvr>
                                      <p:to>
                                        <p:strVal val="visible"/>
                                      </p:to>
                                    </p:set>
                                    <p:animEffect transition="in" filter="randombar(horizontal)">
                                      <p:cBhvr>
                                        <p:cTn id="21" dur="500"/>
                                        <p:tgtEl>
                                          <p:spTgt spid="820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blog.tapuz.co.il/ladyt/images/2951655_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1666874"/>
            <a:ext cx="4686300" cy="35242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433" y="8412"/>
            <a:ext cx="9154434" cy="830997"/>
          </a:xfrm>
          <a:prstGeom prst="rect">
            <a:avLst/>
          </a:prstGeom>
        </p:spPr>
        <p:txBody>
          <a:bodyPr wrap="square">
            <a:spAutoFit/>
          </a:bodyPr>
          <a:lstStyle/>
          <a:p>
            <a:pPr algn="ctr" fontAlgn="base"/>
            <a:r>
              <a:rPr lang="he-IL" sz="4800" dirty="0" smtClean="0">
                <a:solidFill>
                  <a:srgbClr val="7030A0"/>
                </a:solidFill>
                <a:latin typeface="Arial" pitchFamily="34" charset="0"/>
                <a:cs typeface="Arial" pitchFamily="34" charset="0"/>
              </a:rPr>
              <a:t>איך נוצר צונאמי?</a:t>
            </a:r>
            <a:endParaRPr lang="he-IL" sz="4800"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386919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88913"/>
            <a:ext cx="7772400" cy="1143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4400">
                <a:solidFill>
                  <a:schemeClr val="tx2"/>
                </a:solidFill>
                <a:latin typeface="Arial" pitchFamily="34" charset="0"/>
                <a:cs typeface="Arial" pitchFamily="34" charset="0"/>
              </a:defRPr>
            </a:lvl1pPr>
            <a:lvl2pPr algn="ctr" fontAlgn="base">
              <a:spcBef>
                <a:spcPct val="0"/>
              </a:spcBef>
              <a:spcAft>
                <a:spcPct val="0"/>
              </a:spcAft>
              <a:defRPr sz="4400">
                <a:solidFill>
                  <a:schemeClr val="tx2"/>
                </a:solidFill>
                <a:latin typeface="Arial" pitchFamily="34" charset="0"/>
                <a:cs typeface="Arial" pitchFamily="34" charset="0"/>
              </a:defRPr>
            </a:lvl2pPr>
            <a:lvl3pPr algn="ctr" fontAlgn="base">
              <a:spcBef>
                <a:spcPct val="0"/>
              </a:spcBef>
              <a:spcAft>
                <a:spcPct val="0"/>
              </a:spcAft>
              <a:defRPr sz="4400">
                <a:solidFill>
                  <a:schemeClr val="tx2"/>
                </a:solidFill>
                <a:latin typeface="Arial" pitchFamily="34" charset="0"/>
                <a:cs typeface="Arial" pitchFamily="34" charset="0"/>
              </a:defRPr>
            </a:lvl3pPr>
            <a:lvl4pPr algn="ctr" fontAlgn="base">
              <a:spcBef>
                <a:spcPct val="0"/>
              </a:spcBef>
              <a:spcAft>
                <a:spcPct val="0"/>
              </a:spcAft>
              <a:defRPr sz="4400">
                <a:solidFill>
                  <a:schemeClr val="tx2"/>
                </a:solidFill>
                <a:latin typeface="Arial" pitchFamily="34" charset="0"/>
                <a:cs typeface="Arial" pitchFamily="34" charset="0"/>
              </a:defRPr>
            </a:lvl4pPr>
            <a:lvl5pPr algn="ctr" fontAlgn="base">
              <a:spcBef>
                <a:spcPct val="0"/>
              </a:spcBef>
              <a:spcAft>
                <a:spcPct val="0"/>
              </a:spcAft>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4400" b="0" i="0" u="none" strike="noStrike" cap="none" normalizeH="0" baseline="0" dirty="0" smtClean="0">
                <a:ln>
                  <a:noFill/>
                </a:ln>
                <a:solidFill>
                  <a:srgbClr val="7030A0"/>
                </a:solidFill>
                <a:effectLst/>
                <a:latin typeface="Arial" pitchFamily="34" charset="0"/>
                <a:cs typeface="Arial" pitchFamily="34" charset="0"/>
              </a:rPr>
              <a:t>22.11.1995 נואיבה, סיני</a:t>
            </a:r>
            <a:br>
              <a:rPr kumimoji="0" lang="he-IL" altLang="he-IL" sz="4400" b="0" i="0" u="none" strike="noStrike" cap="none" normalizeH="0" baseline="0" dirty="0" smtClean="0">
                <a:ln>
                  <a:noFill/>
                </a:ln>
                <a:solidFill>
                  <a:srgbClr val="7030A0"/>
                </a:solidFill>
                <a:effectLst/>
                <a:latin typeface="Arial" pitchFamily="34" charset="0"/>
                <a:cs typeface="Arial" pitchFamily="34" charset="0"/>
              </a:rPr>
            </a:br>
            <a:r>
              <a:rPr kumimoji="0" lang="he-IL" altLang="he-IL" sz="2400" b="0" i="0" u="none" strike="noStrike" cap="none" normalizeH="0" baseline="0" dirty="0" smtClean="0">
                <a:ln>
                  <a:noFill/>
                </a:ln>
                <a:solidFill>
                  <a:srgbClr val="7030A0"/>
                </a:solidFill>
                <a:effectLst/>
                <a:latin typeface="Arial" pitchFamily="34" charset="0"/>
                <a:cs typeface="Arial" pitchFamily="34" charset="0"/>
              </a:rPr>
              <a:t>מבנה בן 3 קומות קרס לגמרי והמבנה שלידו לא נפגע כלל</a:t>
            </a:r>
            <a:r>
              <a:rPr kumimoji="0" lang="en-US" altLang="he-IL" sz="4400" b="0" i="0" u="none" strike="noStrike" cap="none" normalizeH="0" baseline="0" dirty="0" smtClean="0">
                <a:ln>
                  <a:noFill/>
                </a:ln>
                <a:solidFill>
                  <a:srgbClr val="7030A0"/>
                </a:solidFill>
                <a:effectLst/>
                <a:latin typeface="Arial" pitchFamily="34" charset="0"/>
                <a:cs typeface="Arial" pitchFamily="34" charset="0"/>
              </a:rPr>
              <a:t> </a:t>
            </a:r>
          </a:p>
        </p:txBody>
      </p:sp>
      <p:sp>
        <p:nvSpPr>
          <p:cNvPr id="3" name="Rectangle 2"/>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fontAlgn="base">
              <a:spcBef>
                <a:spcPct val="20000"/>
              </a:spcBef>
              <a:spcAft>
                <a:spcPct val="0"/>
              </a:spcAft>
              <a:buChar char="•"/>
              <a:defRPr sz="3200">
                <a:solidFill>
                  <a:schemeClr val="tx1"/>
                </a:solidFill>
                <a:latin typeface="Arial" pitchFamily="34" charset="0"/>
                <a:cs typeface="Arial" pitchFamily="34" charset="0"/>
              </a:defRPr>
            </a:lvl1pPr>
            <a:lvl2pPr marL="742950" indent="-285750" fontAlgn="base">
              <a:spcBef>
                <a:spcPct val="20000"/>
              </a:spcBef>
              <a:spcAft>
                <a:spcPct val="0"/>
              </a:spcAft>
              <a:buChar char="–"/>
              <a:defRPr sz="2800">
                <a:solidFill>
                  <a:schemeClr val="tx1"/>
                </a:solidFill>
                <a:latin typeface="Arial" pitchFamily="34" charset="0"/>
                <a:cs typeface="Arial" pitchFamily="34" charset="0"/>
              </a:defRPr>
            </a:lvl2pPr>
            <a:lvl3pPr marL="1143000" indent="-228600" fontAlgn="base">
              <a:spcBef>
                <a:spcPct val="20000"/>
              </a:spcBef>
              <a:spcAft>
                <a:spcPct val="0"/>
              </a:spcAft>
              <a:buChar char="•"/>
              <a:defRPr sz="2400">
                <a:solidFill>
                  <a:schemeClr val="tx1"/>
                </a:solidFill>
                <a:latin typeface="Arial" pitchFamily="34" charset="0"/>
                <a:cs typeface="Arial" pitchFamily="34" charset="0"/>
              </a:defRPr>
            </a:lvl3pPr>
            <a:lvl4pPr marL="1600200" indent="-228600" fontAlgn="base">
              <a:spcBef>
                <a:spcPct val="20000"/>
              </a:spcBef>
              <a:spcAft>
                <a:spcPct val="0"/>
              </a:spcAft>
              <a:buChar char="–"/>
              <a:defRPr sz="2000">
                <a:solidFill>
                  <a:schemeClr val="tx1"/>
                </a:solidFill>
                <a:latin typeface="Arial" pitchFamily="34" charset="0"/>
                <a:cs typeface="Arial" pitchFamily="34" charset="0"/>
              </a:defRPr>
            </a:lvl4pPr>
            <a:lvl5pPr marL="2057400" indent="-228600" fontAlgn="base">
              <a:spcBef>
                <a:spcPct val="20000"/>
              </a:spcBef>
              <a:spcAft>
                <a:spcPct val="0"/>
              </a:spcAft>
              <a:buChar char="»"/>
              <a:defRPr sz="2000">
                <a:solidFill>
                  <a:schemeClr val="tx1"/>
                </a:solidFill>
                <a:latin typeface="Arial" pitchFamily="34" charset="0"/>
                <a:cs typeface="Arial" pitchFamily="34" charset="0"/>
              </a:defRPr>
            </a:lvl5pPr>
            <a:lvl6pPr marL="2514600" indent="-228600" fontAlgn="base">
              <a:spcBef>
                <a:spcPct val="20000"/>
              </a:spcBef>
              <a:spcAft>
                <a:spcPct val="0"/>
              </a:spcAft>
              <a:buChar char="»"/>
              <a:defRPr sz="2000">
                <a:solidFill>
                  <a:schemeClr val="tx1"/>
                </a:solidFill>
                <a:latin typeface="Arial" pitchFamily="34" charset="0"/>
                <a:cs typeface="Arial" pitchFamily="34" charset="0"/>
              </a:defRPr>
            </a:lvl6pPr>
            <a:lvl7pPr marL="2971800" indent="-228600" fontAlgn="base">
              <a:spcBef>
                <a:spcPct val="20000"/>
              </a:spcBef>
              <a:spcAft>
                <a:spcPct val="0"/>
              </a:spcAft>
              <a:buChar char="»"/>
              <a:defRPr sz="2000">
                <a:solidFill>
                  <a:schemeClr val="tx1"/>
                </a:solidFill>
                <a:latin typeface="Arial" pitchFamily="34" charset="0"/>
                <a:cs typeface="Arial" pitchFamily="34" charset="0"/>
              </a:defRPr>
            </a:lvl7pPr>
            <a:lvl8pPr marL="3429000" indent="-228600" fontAlgn="base">
              <a:spcBef>
                <a:spcPct val="20000"/>
              </a:spcBef>
              <a:spcAft>
                <a:spcPct val="0"/>
              </a:spcAft>
              <a:buChar char="»"/>
              <a:defRPr sz="2000">
                <a:solidFill>
                  <a:schemeClr val="tx1"/>
                </a:solidFill>
                <a:latin typeface="Arial" pitchFamily="34" charset="0"/>
                <a:cs typeface="Arial" pitchFamily="34" charset="0"/>
              </a:defRPr>
            </a:lvl8pPr>
            <a:lvl9pPr marL="3886200" indent="-228600" fontAlgn="base">
              <a:spcBef>
                <a:spcPct val="20000"/>
              </a:spcBef>
              <a:spcAft>
                <a:spcPct val="0"/>
              </a:spcAft>
              <a:buChar char="»"/>
              <a:defRPr sz="2000">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20000"/>
              </a:spcBef>
              <a:spcAft>
                <a:spcPct val="0"/>
              </a:spcAft>
              <a:buClrTx/>
              <a:buSzTx/>
              <a:buFontTx/>
              <a:buChar char="•"/>
              <a:tabLst/>
            </a:pPr>
            <a:r>
              <a:rPr kumimoji="0" lang="en-US" altLang="he-IL" sz="3200" b="0" i="0" u="none" strike="noStrike" cap="none" normalizeH="0" baseline="0" smtClean="0">
                <a:ln>
                  <a:noFill/>
                </a:ln>
                <a:solidFill>
                  <a:srgbClr val="FFFABA"/>
                </a:solidFill>
                <a:effectLst/>
                <a:latin typeface="Arial" pitchFamily="34" charset="0"/>
                <a:cs typeface="Arial" pitchFamily="34" charset="0"/>
              </a:rPr>
              <a:t> </a:t>
            </a:r>
            <a:endParaRPr kumimoji="0" lang="en-US" altLang="he-IL" sz="3200" b="0" i="0" u="none" strike="noStrike" cap="none" normalizeH="0" baseline="0" smtClean="0">
              <a:ln>
                <a:noFill/>
              </a:ln>
              <a:solidFill>
                <a:schemeClr val="tx1"/>
              </a:solidFill>
              <a:effectLst/>
              <a:latin typeface="Arial" pitchFamily="34" charset="0"/>
              <a:cs typeface="Arial" pitchFamily="34" charset="0"/>
            </a:endParaRPr>
          </a:p>
        </p:txBody>
      </p:sp>
      <p:pic>
        <p:nvPicPr>
          <p:cNvPr id="121857" name="Picture 1" descr="Collapsed-hotel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41438"/>
            <a:ext cx="7705725" cy="51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69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932363" y="476250"/>
            <a:ext cx="4211637" cy="15049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fontAlgn="base">
              <a:spcBef>
                <a:spcPct val="20000"/>
              </a:spcBef>
              <a:spcAft>
                <a:spcPct val="0"/>
              </a:spcAft>
              <a:buChar char="•"/>
              <a:defRPr sz="3200">
                <a:solidFill>
                  <a:schemeClr val="tx1"/>
                </a:solidFill>
                <a:latin typeface="Arial" pitchFamily="34" charset="0"/>
                <a:cs typeface="Arial" pitchFamily="34" charset="0"/>
              </a:defRPr>
            </a:lvl1pPr>
            <a:lvl2pPr marL="742950" indent="-285750" fontAlgn="base">
              <a:spcBef>
                <a:spcPct val="20000"/>
              </a:spcBef>
              <a:spcAft>
                <a:spcPct val="0"/>
              </a:spcAft>
              <a:buChar char="–"/>
              <a:defRPr sz="2800">
                <a:solidFill>
                  <a:schemeClr val="tx1"/>
                </a:solidFill>
                <a:latin typeface="Arial" pitchFamily="34" charset="0"/>
                <a:cs typeface="Arial" pitchFamily="34" charset="0"/>
              </a:defRPr>
            </a:lvl2pPr>
            <a:lvl3pPr marL="1143000" indent="-228600" fontAlgn="base">
              <a:spcBef>
                <a:spcPct val="20000"/>
              </a:spcBef>
              <a:spcAft>
                <a:spcPct val="0"/>
              </a:spcAft>
              <a:buChar char="•"/>
              <a:defRPr sz="2400">
                <a:solidFill>
                  <a:schemeClr val="tx1"/>
                </a:solidFill>
                <a:latin typeface="Arial" pitchFamily="34" charset="0"/>
                <a:cs typeface="Arial" pitchFamily="34" charset="0"/>
              </a:defRPr>
            </a:lvl3pPr>
            <a:lvl4pPr marL="1600200" indent="-228600" fontAlgn="base">
              <a:spcBef>
                <a:spcPct val="20000"/>
              </a:spcBef>
              <a:spcAft>
                <a:spcPct val="0"/>
              </a:spcAft>
              <a:buChar char="–"/>
              <a:defRPr sz="2000">
                <a:solidFill>
                  <a:schemeClr val="tx1"/>
                </a:solidFill>
                <a:latin typeface="Arial" pitchFamily="34" charset="0"/>
                <a:cs typeface="Arial" pitchFamily="34" charset="0"/>
              </a:defRPr>
            </a:lvl4pPr>
            <a:lvl5pPr marL="2057400" indent="-228600" fontAlgn="base">
              <a:spcBef>
                <a:spcPct val="20000"/>
              </a:spcBef>
              <a:spcAft>
                <a:spcPct val="0"/>
              </a:spcAft>
              <a:buChar char="»"/>
              <a:defRPr sz="2000">
                <a:solidFill>
                  <a:schemeClr val="tx1"/>
                </a:solidFill>
                <a:latin typeface="Arial" pitchFamily="34" charset="0"/>
                <a:cs typeface="Arial" pitchFamily="34" charset="0"/>
              </a:defRPr>
            </a:lvl5pPr>
            <a:lvl6pPr marL="2514600" indent="-228600" fontAlgn="base">
              <a:spcBef>
                <a:spcPct val="20000"/>
              </a:spcBef>
              <a:spcAft>
                <a:spcPct val="0"/>
              </a:spcAft>
              <a:buChar char="»"/>
              <a:defRPr sz="2000">
                <a:solidFill>
                  <a:schemeClr val="tx1"/>
                </a:solidFill>
                <a:latin typeface="Arial" pitchFamily="34" charset="0"/>
                <a:cs typeface="Arial" pitchFamily="34" charset="0"/>
              </a:defRPr>
            </a:lvl6pPr>
            <a:lvl7pPr marL="2971800" indent="-228600" fontAlgn="base">
              <a:spcBef>
                <a:spcPct val="20000"/>
              </a:spcBef>
              <a:spcAft>
                <a:spcPct val="0"/>
              </a:spcAft>
              <a:buChar char="»"/>
              <a:defRPr sz="2000">
                <a:solidFill>
                  <a:schemeClr val="tx1"/>
                </a:solidFill>
                <a:latin typeface="Arial" pitchFamily="34" charset="0"/>
                <a:cs typeface="Arial" pitchFamily="34" charset="0"/>
              </a:defRPr>
            </a:lvl7pPr>
            <a:lvl8pPr marL="3429000" indent="-228600" fontAlgn="base">
              <a:spcBef>
                <a:spcPct val="20000"/>
              </a:spcBef>
              <a:spcAft>
                <a:spcPct val="0"/>
              </a:spcAft>
              <a:buChar char="»"/>
              <a:defRPr sz="2000">
                <a:solidFill>
                  <a:schemeClr val="tx1"/>
                </a:solidFill>
                <a:latin typeface="Arial" pitchFamily="34" charset="0"/>
                <a:cs typeface="Arial" pitchFamily="34" charset="0"/>
              </a:defRPr>
            </a:lvl8pPr>
            <a:lvl9pPr marL="3886200" indent="-228600" fontAlgn="base">
              <a:spcBef>
                <a:spcPct val="20000"/>
              </a:spcBef>
              <a:spcAft>
                <a:spcPct val="0"/>
              </a:spcAft>
              <a:buChar char="»"/>
              <a:defRPr sz="2000">
                <a:solidFill>
                  <a:schemeClr val="tx1"/>
                </a:solidFill>
                <a:latin typeface="Arial" pitchFamily="34" charset="0"/>
                <a:cs typeface="Arial" pitchFamily="34" charset="0"/>
              </a:defRPr>
            </a:lvl9pPr>
          </a:lstStyle>
          <a:p>
            <a:pPr marL="342900" marR="0" lvl="0" indent="-342900" algn="r" defTabSz="914400" rtl="1" eaLnBrk="1" fontAlgn="base" latinLnBrk="0" hangingPunct="1">
              <a:lnSpc>
                <a:spcPct val="100000"/>
              </a:lnSpc>
              <a:spcBef>
                <a:spcPct val="20000"/>
              </a:spcBef>
              <a:spcAft>
                <a:spcPct val="0"/>
              </a:spcAft>
              <a:buClrTx/>
              <a:buSzTx/>
              <a:buFontTx/>
              <a:buNone/>
              <a:tabLst/>
            </a:pPr>
            <a:r>
              <a:rPr kumimoji="0" lang="he-IL" altLang="he-IL" sz="4400" b="0" i="0" u="none" strike="noStrike" cap="none" normalizeH="0" baseline="0" smtClean="0">
                <a:ln>
                  <a:noFill/>
                </a:ln>
                <a:solidFill>
                  <a:srgbClr val="FF051A"/>
                </a:solidFill>
                <a:effectLst/>
                <a:latin typeface="Arial" pitchFamily="34" charset="0"/>
                <a:cs typeface="Arial" pitchFamily="34" charset="0"/>
              </a:rPr>
              <a:t>התמוטטות בניינים</a:t>
            </a:r>
            <a:r>
              <a:rPr kumimoji="0" lang="en-US" altLang="he-IL" sz="4400" b="0" i="0" u="none" strike="noStrike" cap="none" normalizeH="0" baseline="0" smtClean="0">
                <a:ln>
                  <a:noFill/>
                </a:ln>
                <a:solidFill>
                  <a:srgbClr val="FF051A"/>
                </a:solidFill>
                <a:effectLst/>
                <a:latin typeface="Arial" pitchFamily="34" charset="0"/>
                <a:cs typeface="Arial" pitchFamily="34" charset="0"/>
              </a:rPr>
              <a:t> </a:t>
            </a:r>
            <a:endParaRPr kumimoji="0" lang="en-US" altLang="he-IL" sz="3200" b="0" i="0" u="none" strike="noStrike" cap="none" normalizeH="0" baseline="0" smtClean="0">
              <a:ln>
                <a:noFill/>
              </a:ln>
              <a:solidFill>
                <a:schemeClr val="tx1"/>
              </a:solidFill>
              <a:effectLst/>
              <a:latin typeface="Arial" pitchFamily="34" charset="0"/>
              <a:cs typeface="Arial" pitchFamily="34" charset="0"/>
            </a:endParaRPr>
          </a:p>
        </p:txBody>
      </p:sp>
      <p:pic>
        <p:nvPicPr>
          <p:cNvPr id="122882" name="Picture 2" descr="Sussita3"/>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79388" y="404813"/>
            <a:ext cx="4565650" cy="6086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p:cNvSpPr txBox="1">
            <a:spLocks noChangeArrowheads="1"/>
          </p:cNvSpPr>
          <p:nvPr/>
        </p:nvSpPr>
        <p:spPr bwMode="auto">
          <a:xfrm>
            <a:off x="5029200" y="5745163"/>
            <a:ext cx="1719263" cy="701675"/>
          </a:xfrm>
          <a:prstGeom prst="rect">
            <a:avLst/>
          </a:prstGeom>
          <a:solidFill>
            <a:srgbClr val="04043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e-IL" altLang="he-IL" sz="4000" b="1" i="0" u="none" strike="noStrike" cap="none" normalizeH="0" baseline="0" smtClean="0">
                <a:ln>
                  <a:noFill/>
                </a:ln>
                <a:solidFill>
                  <a:srgbClr val="FFCF54"/>
                </a:solidFill>
                <a:effectLst/>
                <a:latin typeface="Arial" pitchFamily="34" charset="0"/>
                <a:cs typeface="Arial" pitchFamily="34" charset="0"/>
              </a:rPr>
              <a:t>סוסיתא</a:t>
            </a:r>
            <a:r>
              <a:rPr kumimoji="0" lang="en-US" altLang="he-IL" sz="4000" b="1" i="0" u="none" strike="noStrike" cap="none" normalizeH="0" baseline="0" smtClean="0">
                <a:ln>
                  <a:noFill/>
                </a:ln>
                <a:solidFill>
                  <a:srgbClr val="FFCF54"/>
                </a:solidFill>
                <a:effectLst/>
                <a:latin typeface="Arial" pitchFamily="34"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62518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62013"/>
            <a:ext cx="7529513" cy="5021262"/>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
          <p:cNvSpPr txBox="1">
            <a:spLocks noChangeArrowheads="1"/>
          </p:cNvSpPr>
          <p:nvPr/>
        </p:nvSpPr>
        <p:spPr bwMode="auto">
          <a:xfrm>
            <a:off x="685800" y="5751513"/>
            <a:ext cx="2900363" cy="701675"/>
          </a:xfrm>
          <a:prstGeom prst="rect">
            <a:avLst/>
          </a:prstGeom>
          <a:noFill/>
          <a:ln>
            <a:noFill/>
          </a:ln>
          <a:effectLst/>
          <a:extLst>
            <a:ext uri="{909E8E84-426E-40DD-AFC4-6F175D3DCCD1}">
              <a14:hiddenFill xmlns:a14="http://schemas.microsoft.com/office/drawing/2010/main">
                <a:solidFill>
                  <a:srgbClr val="04043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e-IL" altLang="he-IL" sz="4000" b="1" i="0" u="none" strike="noStrike" cap="none" normalizeH="0" baseline="0" smtClean="0">
                <a:ln>
                  <a:noFill/>
                </a:ln>
                <a:solidFill>
                  <a:srgbClr val="FFCF54"/>
                </a:solidFill>
                <a:effectLst/>
                <a:latin typeface="Arial" pitchFamily="34" charset="0"/>
                <a:cs typeface="Arial" pitchFamily="34" charset="0"/>
              </a:rPr>
              <a:t>תורכיה 1999</a:t>
            </a:r>
            <a:r>
              <a:rPr kumimoji="0" lang="en-US" altLang="he-IL" sz="4000" b="1" i="0" u="none" strike="noStrike" cap="none" normalizeH="0" baseline="0" smtClean="0">
                <a:ln>
                  <a:noFill/>
                </a:ln>
                <a:solidFill>
                  <a:srgbClr val="FFCF54"/>
                </a:solidFill>
                <a:effectLst/>
                <a:latin typeface="Arial" pitchFamily="34"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827088" y="0"/>
            <a:ext cx="7772400" cy="6588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4400">
                <a:solidFill>
                  <a:schemeClr val="tx2"/>
                </a:solidFill>
                <a:latin typeface="Arial" pitchFamily="34" charset="0"/>
                <a:cs typeface="Arial" pitchFamily="34" charset="0"/>
              </a:defRPr>
            </a:lvl1pPr>
            <a:lvl2pPr algn="ctr" fontAlgn="base">
              <a:spcBef>
                <a:spcPct val="0"/>
              </a:spcBef>
              <a:spcAft>
                <a:spcPct val="0"/>
              </a:spcAft>
              <a:defRPr sz="4400">
                <a:solidFill>
                  <a:schemeClr val="tx2"/>
                </a:solidFill>
                <a:latin typeface="Arial" pitchFamily="34" charset="0"/>
                <a:cs typeface="Arial" pitchFamily="34" charset="0"/>
              </a:defRPr>
            </a:lvl2pPr>
            <a:lvl3pPr algn="ctr" fontAlgn="base">
              <a:spcBef>
                <a:spcPct val="0"/>
              </a:spcBef>
              <a:spcAft>
                <a:spcPct val="0"/>
              </a:spcAft>
              <a:defRPr sz="4400">
                <a:solidFill>
                  <a:schemeClr val="tx2"/>
                </a:solidFill>
                <a:latin typeface="Arial" pitchFamily="34" charset="0"/>
                <a:cs typeface="Arial" pitchFamily="34" charset="0"/>
              </a:defRPr>
            </a:lvl3pPr>
            <a:lvl4pPr algn="ctr" fontAlgn="base">
              <a:spcBef>
                <a:spcPct val="0"/>
              </a:spcBef>
              <a:spcAft>
                <a:spcPct val="0"/>
              </a:spcAft>
              <a:defRPr sz="4400">
                <a:solidFill>
                  <a:schemeClr val="tx2"/>
                </a:solidFill>
                <a:latin typeface="Arial" pitchFamily="34" charset="0"/>
                <a:cs typeface="Arial" pitchFamily="34" charset="0"/>
              </a:defRPr>
            </a:lvl4pPr>
            <a:lvl5pPr algn="ctr" fontAlgn="base">
              <a:spcBef>
                <a:spcPct val="0"/>
              </a:spcBef>
              <a:spcAft>
                <a:spcPct val="0"/>
              </a:spcAft>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4000" b="0" i="0" u="none" strike="noStrike" cap="none" normalizeH="0" baseline="0" smtClean="0">
                <a:ln>
                  <a:noFill/>
                </a:ln>
                <a:solidFill>
                  <a:srgbClr val="FF051A"/>
                </a:solidFill>
                <a:effectLst/>
                <a:latin typeface="Arial" pitchFamily="34" charset="0"/>
                <a:cs typeface="Arial" pitchFamily="34" charset="0"/>
              </a:rPr>
              <a:t>התמוטטות בניינים</a:t>
            </a:r>
            <a:r>
              <a:rPr kumimoji="0" lang="en-US" altLang="he-IL" sz="4000" b="0" i="0" u="none" strike="noStrike" cap="none" normalizeH="0" baseline="0" smtClean="0">
                <a:ln>
                  <a:noFill/>
                </a:ln>
                <a:solidFill>
                  <a:srgbClr val="FF051A"/>
                </a:solidFill>
                <a:effectLst/>
                <a:latin typeface="Arial" pitchFamily="34" charset="0"/>
                <a:cs typeface="Arial" pitchFamily="34" charset="0"/>
              </a:rPr>
              <a:t> </a:t>
            </a:r>
            <a:endParaRPr kumimoji="0" lang="en-US" altLang="he-IL" sz="4400" b="0" i="0" u="none" strike="noStrike" cap="none" normalizeH="0" baseline="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1602765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368300"/>
            <a:ext cx="6877050" cy="1620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4000" b="0" i="0" u="none" strike="noStrike" cap="none" normalizeH="0" baseline="0" dirty="0" smtClean="0">
                <a:ln>
                  <a:noFill/>
                </a:ln>
                <a:solidFill>
                  <a:srgbClr val="7030A0"/>
                </a:solidFill>
                <a:effectLst/>
                <a:latin typeface="Arial" pitchFamily="34" charset="0"/>
                <a:cs typeface="Arial" pitchFamily="34" charset="0"/>
              </a:rPr>
              <a:t>רעידת אדמה מתרחשת כשקרום</a:t>
            </a:r>
            <a:r>
              <a:rPr kumimoji="0" lang="en-US" altLang="he-IL" sz="4000" b="0" i="0" u="none" strike="noStrike" cap="none" normalizeH="0" baseline="0" dirty="0" smtClean="0">
                <a:ln>
                  <a:noFill/>
                </a:ln>
                <a:solidFill>
                  <a:srgbClr val="7030A0"/>
                </a:solidFill>
                <a:effectLst/>
                <a:latin typeface="Arial" pitchFamily="34" charset="0"/>
                <a:cs typeface="Arial" pitchFamily="34" charset="0"/>
              </a:rPr>
              <a:t/>
            </a:r>
            <a:br>
              <a:rPr kumimoji="0" lang="en-US" altLang="he-IL" sz="4000" b="0" i="0" u="none" strike="noStrike" cap="none" normalizeH="0" baseline="0" dirty="0" smtClean="0">
                <a:ln>
                  <a:noFill/>
                </a:ln>
                <a:solidFill>
                  <a:srgbClr val="7030A0"/>
                </a:solidFill>
                <a:effectLst/>
                <a:latin typeface="Arial" pitchFamily="34" charset="0"/>
                <a:cs typeface="Arial" pitchFamily="34" charset="0"/>
              </a:rPr>
            </a:br>
            <a:r>
              <a:rPr kumimoji="0" lang="he-IL" altLang="he-IL" sz="4000" b="0" i="0" u="none" strike="noStrike" cap="none" normalizeH="0" baseline="0" dirty="0" smtClean="0">
                <a:ln>
                  <a:noFill/>
                </a:ln>
                <a:solidFill>
                  <a:srgbClr val="7030A0"/>
                </a:solidFill>
                <a:effectLst/>
                <a:latin typeface="Arial" pitchFamily="34" charset="0"/>
                <a:cs typeface="Arial" pitchFamily="34" charset="0"/>
              </a:rPr>
              <a:t>כדור הארץ נש</a:t>
            </a:r>
            <a:r>
              <a:rPr kumimoji="0" lang="he-IL" altLang="he-IL" sz="4400" b="0" i="0" u="none" strike="noStrike" cap="none" normalizeH="0" baseline="-30000" dirty="0" smtClean="0">
                <a:ln>
                  <a:noFill/>
                </a:ln>
                <a:solidFill>
                  <a:srgbClr val="7030A0"/>
                </a:solidFill>
                <a:effectLst/>
                <a:latin typeface="Arial" pitchFamily="34" charset="0"/>
                <a:cs typeface="Arial" pitchFamily="34" charset="0"/>
              </a:rPr>
              <a:t>בר</a:t>
            </a:r>
            <a:r>
              <a:rPr kumimoji="0" lang="en-US" altLang="he-IL" sz="4000" b="0" i="0" u="none" strike="noStrike" cap="none" normalizeH="0" baseline="0" dirty="0" smtClean="0">
                <a:ln>
                  <a:noFill/>
                </a:ln>
                <a:solidFill>
                  <a:srgbClr val="7030A0"/>
                </a:solidFill>
                <a:effectLst/>
                <a:latin typeface="Arial" pitchFamily="34" charset="0"/>
                <a:cs typeface="Arial" pitchFamily="34" charset="0"/>
              </a:rPr>
              <a:t>  </a:t>
            </a:r>
            <a:endParaRPr kumimoji="0" lang="en-US" altLang="he-IL" sz="4400" b="0" i="0" u="none" strike="noStrike" cap="none" normalizeH="0" baseline="0" dirty="0" smtClean="0">
              <a:ln>
                <a:noFill/>
              </a:ln>
              <a:solidFill>
                <a:srgbClr val="7030A0"/>
              </a:solidFill>
              <a:effectLst/>
              <a:latin typeface="Arial" pitchFamily="34" charset="0"/>
              <a:cs typeface="Arial" pitchFamily="34" charset="0"/>
            </a:endParaRPr>
          </a:p>
        </p:txBody>
      </p:sp>
      <p:sp>
        <p:nvSpPr>
          <p:cNvPr id="3" name="Text Box 8"/>
          <p:cNvSpPr txBox="1">
            <a:spLocks noChangeArrowheads="1"/>
          </p:cNvSpPr>
          <p:nvPr/>
        </p:nvSpPr>
        <p:spPr bwMode="auto">
          <a:xfrm>
            <a:off x="250825" y="5589588"/>
            <a:ext cx="4262438" cy="6413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3600" b="0" i="0" u="none" strike="noStrike" cap="none" normalizeH="0" baseline="0" smtClean="0">
                <a:ln>
                  <a:noFill/>
                </a:ln>
                <a:solidFill>
                  <a:schemeClr val="accent1"/>
                </a:solidFill>
                <a:effectLst/>
                <a:latin typeface="Comic Sans MS" pitchFamily="66" charset="0"/>
              </a:rPr>
              <a:t>California 1906</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7"/>
          <p:cNvSpPr txBox="1">
            <a:spLocks noChangeArrowheads="1"/>
          </p:cNvSpPr>
          <p:nvPr/>
        </p:nvSpPr>
        <p:spPr bwMode="auto">
          <a:xfrm>
            <a:off x="2411413" y="2420938"/>
            <a:ext cx="18415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pic>
        <p:nvPicPr>
          <p:cNvPr id="139270" name="Picture 6" descr="Fence-SAF"/>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4643438" y="1844675"/>
            <a:ext cx="4356100" cy="4797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804988" y="112713"/>
            <a:ext cx="7088187" cy="5794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3200" b="0" i="0" u="none" strike="noStrike" cap="none" normalizeH="0" baseline="0" smtClean="0">
                <a:ln>
                  <a:noFill/>
                </a:ln>
                <a:solidFill>
                  <a:srgbClr val="FFFF00"/>
                </a:solidFill>
                <a:effectLst/>
                <a:latin typeface="Comic Sans MS" pitchFamily="66" charset="0"/>
                <a:cs typeface="Arial" pitchFamily="34" charset="0"/>
              </a:rPr>
              <a:t>רעידת סן פרנסיסקו 1906 הובילה לתובנה ש</a:t>
            </a:r>
            <a:r>
              <a:rPr kumimoji="0" lang="en-US" altLang="he-IL" sz="3200" b="0" i="0" u="none" strike="noStrike" cap="none" normalizeH="0" baseline="0" smtClean="0">
                <a:ln>
                  <a:noFill/>
                </a:ln>
                <a:solidFill>
                  <a:srgbClr val="FFFF00"/>
                </a:solidFill>
                <a:effectLst/>
                <a:latin typeface="Comic Sans MS" pitchFamily="66"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Line 4"/>
          <p:cNvSpPr>
            <a:spLocks noChangeShapeType="1"/>
          </p:cNvSpPr>
          <p:nvPr/>
        </p:nvSpPr>
        <p:spPr bwMode="auto">
          <a:xfrm>
            <a:off x="5795963" y="4868863"/>
            <a:ext cx="3348037" cy="360362"/>
          </a:xfrm>
          <a:prstGeom prst="line">
            <a:avLst/>
          </a:prstGeom>
          <a:noFill/>
          <a:ln w="76200">
            <a:solidFill>
              <a:srgbClr val="FB19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he-IL"/>
          </a:p>
        </p:txBody>
      </p:sp>
      <p:sp>
        <p:nvSpPr>
          <p:cNvPr id="7" name="Line 3"/>
          <p:cNvSpPr>
            <a:spLocks noChangeShapeType="1"/>
          </p:cNvSpPr>
          <p:nvPr/>
        </p:nvSpPr>
        <p:spPr bwMode="auto">
          <a:xfrm>
            <a:off x="1331913" y="4292600"/>
            <a:ext cx="3348037" cy="360363"/>
          </a:xfrm>
          <a:prstGeom prst="line">
            <a:avLst/>
          </a:prstGeom>
          <a:noFill/>
          <a:ln w="76200">
            <a:solidFill>
              <a:srgbClr val="FB19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he-IL"/>
          </a:p>
        </p:txBody>
      </p:sp>
      <p:sp>
        <p:nvSpPr>
          <p:cNvPr id="8" name="Freeform 2"/>
          <p:cNvSpPr>
            <a:spLocks/>
          </p:cNvSpPr>
          <p:nvPr/>
        </p:nvSpPr>
        <p:spPr bwMode="auto">
          <a:xfrm>
            <a:off x="7164388" y="4868863"/>
            <a:ext cx="1081087" cy="142875"/>
          </a:xfrm>
          <a:custGeom>
            <a:avLst/>
            <a:gdLst>
              <a:gd name="T0" fmla="*/ 0 w 681"/>
              <a:gd name="T1" fmla="*/ 0 h 90"/>
              <a:gd name="T2" fmla="*/ 681 w 681"/>
              <a:gd name="T3" fmla="*/ 90 h 90"/>
              <a:gd name="T4" fmla="*/ 499 w 681"/>
              <a:gd name="T5" fmla="*/ 0 h 90"/>
            </a:gdLst>
            <a:ahLst/>
            <a:cxnLst>
              <a:cxn ang="0">
                <a:pos x="T0" y="T1"/>
              </a:cxn>
              <a:cxn ang="0">
                <a:pos x="T2" y="T3"/>
              </a:cxn>
              <a:cxn ang="0">
                <a:pos x="T4" y="T5"/>
              </a:cxn>
            </a:cxnLst>
            <a:rect l="0" t="0" r="r" b="b"/>
            <a:pathLst>
              <a:path w="681" h="90">
                <a:moveTo>
                  <a:pt x="0" y="0"/>
                </a:moveTo>
                <a:lnTo>
                  <a:pt x="681" y="90"/>
                </a:lnTo>
                <a:lnTo>
                  <a:pt x="499" y="0"/>
                </a:lnTo>
              </a:path>
            </a:pathLst>
          </a:custGeom>
          <a:noFill/>
          <a:ln w="38100">
            <a:solidFill>
              <a:srgbClr val="FFFF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he-IL"/>
          </a:p>
        </p:txBody>
      </p:sp>
      <p:sp>
        <p:nvSpPr>
          <p:cNvPr id="9" name="Freeform 1"/>
          <p:cNvSpPr>
            <a:spLocks/>
          </p:cNvSpPr>
          <p:nvPr/>
        </p:nvSpPr>
        <p:spPr bwMode="auto">
          <a:xfrm>
            <a:off x="6227763" y="5013325"/>
            <a:ext cx="1008062" cy="215900"/>
          </a:xfrm>
          <a:custGeom>
            <a:avLst/>
            <a:gdLst>
              <a:gd name="T0" fmla="*/ 635 w 635"/>
              <a:gd name="T1" fmla="*/ 91 h 136"/>
              <a:gd name="T2" fmla="*/ 0 w 635"/>
              <a:gd name="T3" fmla="*/ 0 h 136"/>
              <a:gd name="T4" fmla="*/ 227 w 635"/>
              <a:gd name="T5" fmla="*/ 136 h 136"/>
            </a:gdLst>
            <a:ahLst/>
            <a:cxnLst>
              <a:cxn ang="0">
                <a:pos x="T0" y="T1"/>
              </a:cxn>
              <a:cxn ang="0">
                <a:pos x="T2" y="T3"/>
              </a:cxn>
              <a:cxn ang="0">
                <a:pos x="T4" y="T5"/>
              </a:cxn>
            </a:cxnLst>
            <a:rect l="0" t="0" r="r" b="b"/>
            <a:pathLst>
              <a:path w="635" h="136">
                <a:moveTo>
                  <a:pt x="635" y="91"/>
                </a:moveTo>
                <a:lnTo>
                  <a:pt x="0" y="0"/>
                </a:lnTo>
                <a:lnTo>
                  <a:pt x="227" y="136"/>
                </a:lnTo>
              </a:path>
            </a:pathLst>
          </a:custGeom>
          <a:noFill/>
          <a:ln w="57150">
            <a:solidFill>
              <a:srgbClr val="FFFF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1890617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85800" y="5751513"/>
            <a:ext cx="2900363" cy="701675"/>
          </a:xfrm>
          <a:prstGeom prst="rect">
            <a:avLst/>
          </a:prstGeom>
          <a:noFill/>
          <a:ln>
            <a:noFill/>
          </a:ln>
          <a:effectLst/>
          <a:extLst>
            <a:ext uri="{909E8E84-426E-40DD-AFC4-6F175D3DCCD1}">
              <a14:hiddenFill xmlns:a14="http://schemas.microsoft.com/office/drawing/2010/main">
                <a:solidFill>
                  <a:srgbClr val="04043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e-IL" altLang="he-IL" sz="4000" b="1" i="0" u="none" strike="noStrike" cap="none" normalizeH="0" baseline="0" smtClean="0">
                <a:ln>
                  <a:noFill/>
                </a:ln>
                <a:solidFill>
                  <a:srgbClr val="FFCF54"/>
                </a:solidFill>
                <a:effectLst/>
                <a:latin typeface="Arial" pitchFamily="34" charset="0"/>
                <a:cs typeface="Arial" pitchFamily="34" charset="0"/>
              </a:rPr>
              <a:t>תורכיה 1999</a:t>
            </a:r>
            <a:r>
              <a:rPr kumimoji="0" lang="en-US" altLang="he-IL" sz="4000" b="1" i="0" u="none" strike="noStrike" cap="none" normalizeH="0" baseline="0" smtClean="0">
                <a:ln>
                  <a:noFill/>
                </a:ln>
                <a:solidFill>
                  <a:srgbClr val="FFCF54"/>
                </a:solidFill>
                <a:effectLst/>
                <a:latin typeface="Arial" pitchFamily="34"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1042988" y="0"/>
            <a:ext cx="7772400" cy="1143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4400">
                <a:solidFill>
                  <a:schemeClr val="tx2"/>
                </a:solidFill>
                <a:latin typeface="Arial" pitchFamily="34" charset="0"/>
                <a:cs typeface="Arial" pitchFamily="34" charset="0"/>
              </a:defRPr>
            </a:lvl1pPr>
            <a:lvl2pPr algn="ctr" fontAlgn="base">
              <a:spcBef>
                <a:spcPct val="0"/>
              </a:spcBef>
              <a:spcAft>
                <a:spcPct val="0"/>
              </a:spcAft>
              <a:defRPr sz="4400">
                <a:solidFill>
                  <a:schemeClr val="tx2"/>
                </a:solidFill>
                <a:latin typeface="Arial" pitchFamily="34" charset="0"/>
                <a:cs typeface="Arial" pitchFamily="34" charset="0"/>
              </a:defRPr>
            </a:lvl2pPr>
            <a:lvl3pPr algn="ctr" fontAlgn="base">
              <a:spcBef>
                <a:spcPct val="0"/>
              </a:spcBef>
              <a:spcAft>
                <a:spcPct val="0"/>
              </a:spcAft>
              <a:defRPr sz="4400">
                <a:solidFill>
                  <a:schemeClr val="tx2"/>
                </a:solidFill>
                <a:latin typeface="Arial" pitchFamily="34" charset="0"/>
                <a:cs typeface="Arial" pitchFamily="34" charset="0"/>
              </a:defRPr>
            </a:lvl3pPr>
            <a:lvl4pPr algn="ctr" fontAlgn="base">
              <a:spcBef>
                <a:spcPct val="0"/>
              </a:spcBef>
              <a:spcAft>
                <a:spcPct val="0"/>
              </a:spcAft>
              <a:defRPr sz="4400">
                <a:solidFill>
                  <a:schemeClr val="tx2"/>
                </a:solidFill>
                <a:latin typeface="Arial" pitchFamily="34" charset="0"/>
                <a:cs typeface="Arial" pitchFamily="34" charset="0"/>
              </a:defRPr>
            </a:lvl4pPr>
            <a:lvl5pPr algn="ctr" fontAlgn="base">
              <a:spcBef>
                <a:spcPct val="0"/>
              </a:spcBef>
              <a:spcAft>
                <a:spcPct val="0"/>
              </a:spcAft>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4000" b="0" i="0" u="none" strike="noStrike" cap="none" normalizeH="0" baseline="0" smtClean="0">
                <a:ln>
                  <a:noFill/>
                </a:ln>
                <a:solidFill>
                  <a:srgbClr val="FF051A"/>
                </a:solidFill>
                <a:effectLst/>
                <a:latin typeface="Arial" pitchFamily="34" charset="0"/>
                <a:cs typeface="Arial" pitchFamily="34" charset="0"/>
              </a:rPr>
              <a:t>התמוטטות בניינים בגלל בניה לקויה</a:t>
            </a:r>
            <a:r>
              <a:rPr kumimoji="0" lang="en-US" altLang="he-IL" sz="4000" b="0" i="0" u="none" strike="noStrike" cap="none" normalizeH="0" baseline="0" smtClean="0">
                <a:ln>
                  <a:noFill/>
                </a:ln>
                <a:solidFill>
                  <a:srgbClr val="FF051A"/>
                </a:solidFill>
                <a:effectLst/>
                <a:latin typeface="Arial" pitchFamily="34" charset="0"/>
                <a:cs typeface="Arial" pitchFamily="34" charset="0"/>
              </a:rPr>
              <a:t> </a:t>
            </a:r>
            <a:endParaRPr kumimoji="0" lang="en-US" altLang="he-IL" sz="4400" b="0" i="0" u="none" strike="noStrike" cap="none" normalizeH="0" baseline="0" smtClean="0">
              <a:ln>
                <a:noFill/>
              </a:ln>
              <a:solidFill>
                <a:schemeClr val="tx2"/>
              </a:solidFill>
              <a:effectLst/>
              <a:latin typeface="Arial" pitchFamily="34" charset="0"/>
              <a:cs typeface="Arial" pitchFamily="34" charset="0"/>
            </a:endParaRPr>
          </a:p>
        </p:txBody>
      </p:sp>
      <p:pic>
        <p:nvPicPr>
          <p:cNvPr id="153601" name="Picture 1"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173163"/>
            <a:ext cx="6049963" cy="453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90758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0" y="5084763"/>
            <a:ext cx="2339975" cy="1066800"/>
          </a:xfrm>
          <a:prstGeom prst="rect">
            <a:avLst/>
          </a:prstGeom>
          <a:noFill/>
          <a:ln>
            <a:noFill/>
          </a:ln>
          <a:effectLst/>
          <a:extLst>
            <a:ext uri="{909E8E84-426E-40DD-AFC4-6F175D3DCCD1}">
              <a14:hiddenFill xmlns:a14="http://schemas.microsoft.com/office/drawing/2010/main">
                <a:solidFill>
                  <a:srgbClr val="04043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3200" b="1" i="0" u="none" strike="noStrike" cap="none" normalizeH="0" baseline="0" smtClean="0">
                <a:ln>
                  <a:noFill/>
                </a:ln>
                <a:solidFill>
                  <a:srgbClr val="FFCF54"/>
                </a:solidFill>
                <a:effectLst/>
                <a:latin typeface="Arial" pitchFamily="34" charset="0"/>
                <a:cs typeface="Arial" pitchFamily="34" charset="0"/>
              </a:rPr>
              <a:t>העיר בם </a:t>
            </a:r>
            <a:endParaRPr kumimoji="0" lang="en-US" altLang="he-IL" sz="2400" b="0" i="0" u="none" strike="noStrike" cap="none" normalizeH="0" baseline="0" smtClean="0">
              <a:ln>
                <a:noFill/>
              </a:ln>
              <a:solidFill>
                <a:schemeClr val="tx1"/>
              </a:solidFill>
              <a:effectLst/>
              <a:latin typeface="Comic Sans MS" pitchFamily="66"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3200" b="1" i="0" u="none" strike="noStrike" cap="none" normalizeH="0" baseline="0" smtClean="0">
                <a:ln>
                  <a:noFill/>
                </a:ln>
                <a:solidFill>
                  <a:srgbClr val="FFCF54"/>
                </a:solidFill>
                <a:effectLst/>
                <a:latin typeface="Arial" pitchFamily="34" charset="0"/>
                <a:cs typeface="Arial" pitchFamily="34" charset="0"/>
              </a:rPr>
              <a:t>איראן 2003</a:t>
            </a:r>
            <a:r>
              <a:rPr kumimoji="0" lang="en-US" altLang="he-IL" sz="3200" b="1" i="0" u="none" strike="noStrike" cap="none" normalizeH="0" baseline="0" smtClean="0">
                <a:ln>
                  <a:noFill/>
                </a:ln>
                <a:solidFill>
                  <a:srgbClr val="FFCF54"/>
                </a:solidFill>
                <a:effectLst/>
                <a:latin typeface="Arial" pitchFamily="34"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0"/>
          <p:cNvSpPr>
            <a:spLocks noChangeArrowheads="1"/>
          </p:cNvSpPr>
          <p:nvPr/>
        </p:nvSpPr>
        <p:spPr bwMode="auto">
          <a:xfrm>
            <a:off x="34925" y="0"/>
            <a:ext cx="2520950" cy="1143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4400">
                <a:solidFill>
                  <a:schemeClr val="tx2"/>
                </a:solidFill>
                <a:latin typeface="Arial" pitchFamily="34" charset="0"/>
                <a:cs typeface="Arial" pitchFamily="34" charset="0"/>
              </a:defRPr>
            </a:lvl1pPr>
            <a:lvl2pPr algn="ctr" fontAlgn="base">
              <a:spcBef>
                <a:spcPct val="0"/>
              </a:spcBef>
              <a:spcAft>
                <a:spcPct val="0"/>
              </a:spcAft>
              <a:defRPr sz="4400">
                <a:solidFill>
                  <a:schemeClr val="tx2"/>
                </a:solidFill>
                <a:latin typeface="Arial" pitchFamily="34" charset="0"/>
                <a:cs typeface="Arial" pitchFamily="34" charset="0"/>
              </a:defRPr>
            </a:lvl2pPr>
            <a:lvl3pPr algn="ctr" fontAlgn="base">
              <a:spcBef>
                <a:spcPct val="0"/>
              </a:spcBef>
              <a:spcAft>
                <a:spcPct val="0"/>
              </a:spcAft>
              <a:defRPr sz="4400">
                <a:solidFill>
                  <a:schemeClr val="tx2"/>
                </a:solidFill>
                <a:latin typeface="Arial" pitchFamily="34" charset="0"/>
                <a:cs typeface="Arial" pitchFamily="34" charset="0"/>
              </a:defRPr>
            </a:lvl3pPr>
            <a:lvl4pPr algn="ctr" fontAlgn="base">
              <a:spcBef>
                <a:spcPct val="0"/>
              </a:spcBef>
              <a:spcAft>
                <a:spcPct val="0"/>
              </a:spcAft>
              <a:defRPr sz="4400">
                <a:solidFill>
                  <a:schemeClr val="tx2"/>
                </a:solidFill>
                <a:latin typeface="Arial" pitchFamily="34" charset="0"/>
                <a:cs typeface="Arial" pitchFamily="34" charset="0"/>
              </a:defRPr>
            </a:lvl4pPr>
            <a:lvl5pPr algn="ctr" fontAlgn="base">
              <a:spcBef>
                <a:spcPct val="0"/>
              </a:spcBef>
              <a:spcAft>
                <a:spcPct val="0"/>
              </a:spcAft>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he-IL" altLang="he-IL" sz="4000" b="0" i="0" u="none" strike="noStrike" cap="none" normalizeH="0" baseline="0" smtClean="0">
                <a:ln>
                  <a:noFill/>
                </a:ln>
                <a:solidFill>
                  <a:srgbClr val="FF051A"/>
                </a:solidFill>
                <a:effectLst/>
                <a:latin typeface="Arial" pitchFamily="34" charset="0"/>
                <a:cs typeface="Arial" pitchFamily="34" charset="0"/>
              </a:rPr>
              <a:t>חורבן נרחב</a:t>
            </a:r>
            <a:r>
              <a:rPr kumimoji="0" lang="en-US" altLang="he-IL" sz="4000" b="0" i="0" u="none" strike="noStrike" cap="none" normalizeH="0" baseline="0" smtClean="0">
                <a:ln>
                  <a:noFill/>
                </a:ln>
                <a:solidFill>
                  <a:srgbClr val="FF051A"/>
                </a:solidFill>
                <a:effectLst/>
                <a:latin typeface="Arial" pitchFamily="34" charset="0"/>
                <a:cs typeface="Arial" pitchFamily="34" charset="0"/>
              </a:rPr>
              <a:t> </a:t>
            </a:r>
            <a:endParaRPr kumimoji="0" lang="en-US" altLang="he-IL" sz="4400" b="0" i="0" u="none" strike="noStrike" cap="none" normalizeH="0" baseline="0" smtClean="0">
              <a:ln>
                <a:noFill/>
              </a:ln>
              <a:solidFill>
                <a:schemeClr val="tx2"/>
              </a:solidFill>
              <a:effectLst/>
              <a:latin typeface="Arial" pitchFamily="34" charset="0"/>
              <a:cs typeface="Arial" pitchFamily="34" charset="0"/>
            </a:endParaRPr>
          </a:p>
        </p:txBody>
      </p:sp>
      <p:pic>
        <p:nvPicPr>
          <p:cNvPr id="154632" name="Picture 8" descr="bam_quake27-1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44450"/>
            <a:ext cx="6769100" cy="676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4018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4643438" y="6097588"/>
            <a:ext cx="2727325" cy="5794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3200" b="0" i="0" u="none" strike="noStrike" cap="none" normalizeH="0" baseline="0" smtClean="0">
                <a:ln>
                  <a:noFill/>
                </a:ln>
                <a:solidFill>
                  <a:srgbClr val="D5ABD2"/>
                </a:solidFill>
                <a:effectLst/>
                <a:latin typeface="Arial" pitchFamily="34" charset="0"/>
                <a:cs typeface="Arial" pitchFamily="34" charset="0"/>
              </a:rPr>
              <a:t>קליפורניה 1994</a:t>
            </a:r>
            <a:r>
              <a:rPr kumimoji="0" lang="en-US" altLang="he-IL" sz="3200" b="0" i="0" u="none" strike="noStrike" cap="none" normalizeH="0" baseline="0" smtClean="0">
                <a:ln>
                  <a:noFill/>
                </a:ln>
                <a:solidFill>
                  <a:srgbClr val="D5ABD2"/>
                </a:solidFill>
                <a:effectLst/>
                <a:latin typeface="Arial" pitchFamily="34"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pic>
        <p:nvPicPr>
          <p:cNvPr id="155653" name="Picture 5" descr="photo of 1995 landslide in La Conchita, Califor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4519613" cy="6742113"/>
          </a:xfrm>
          <a:prstGeom prst="rect">
            <a:avLst/>
          </a:prstGeom>
          <a:noFill/>
          <a:extLst>
            <a:ext uri="{909E8E84-426E-40DD-AFC4-6F175D3DCCD1}">
              <a14:hiddenFill xmlns:a14="http://schemas.microsoft.com/office/drawing/2010/main">
                <a:solidFill>
                  <a:srgbClr val="FFFFFF"/>
                </a:solidFill>
              </a14:hiddenFill>
            </a:ext>
          </a:extLst>
        </p:spPr>
      </p:pic>
      <p:pic>
        <p:nvPicPr>
          <p:cNvPr id="155652" name="Picture 4" descr="Landslid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1556792"/>
            <a:ext cx="4486275" cy="3000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364163" y="4653136"/>
            <a:ext cx="3582987" cy="83099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2400" b="0" i="0" u="none" strike="noStrike" cap="none" normalizeH="0" baseline="0" dirty="0" smtClean="0">
                <a:ln>
                  <a:noFill/>
                </a:ln>
                <a:solidFill>
                  <a:srgbClr val="00B050"/>
                </a:solidFill>
                <a:effectLst/>
                <a:latin typeface="Comic Sans MS" pitchFamily="66" charset="0"/>
              </a:rPr>
              <a:t>Nisqually, Washington, 28.2.2001 </a:t>
            </a:r>
            <a:endParaRPr kumimoji="0" lang="en-US" altLang="he-IL" sz="1800" b="0" i="0" u="none" strike="noStrike" cap="none" normalizeH="0" baseline="0" dirty="0" smtClean="0">
              <a:ln>
                <a:noFill/>
              </a:ln>
              <a:solidFill>
                <a:srgbClr val="00B050"/>
              </a:solidFill>
              <a:effectLst/>
              <a:latin typeface="Arial" pitchFamily="34" charset="0"/>
              <a:cs typeface="Arial" pitchFamily="34" charset="0"/>
            </a:endParaRPr>
          </a:p>
        </p:txBody>
      </p:sp>
      <p:sp>
        <p:nvSpPr>
          <p:cNvPr id="4" name="Rectangle 1"/>
          <p:cNvSpPr>
            <a:spLocks noChangeArrowheads="1"/>
          </p:cNvSpPr>
          <p:nvPr/>
        </p:nvSpPr>
        <p:spPr bwMode="auto">
          <a:xfrm>
            <a:off x="5580063" y="0"/>
            <a:ext cx="3563937" cy="731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4400">
                <a:solidFill>
                  <a:schemeClr val="tx2"/>
                </a:solidFill>
                <a:latin typeface="Arial" pitchFamily="34" charset="0"/>
                <a:cs typeface="Arial" pitchFamily="34" charset="0"/>
              </a:defRPr>
            </a:lvl1pPr>
            <a:lvl2pPr algn="ctr" fontAlgn="base">
              <a:spcBef>
                <a:spcPct val="0"/>
              </a:spcBef>
              <a:spcAft>
                <a:spcPct val="0"/>
              </a:spcAft>
              <a:defRPr sz="4400">
                <a:solidFill>
                  <a:schemeClr val="tx2"/>
                </a:solidFill>
                <a:latin typeface="Arial" pitchFamily="34" charset="0"/>
                <a:cs typeface="Arial" pitchFamily="34" charset="0"/>
              </a:defRPr>
            </a:lvl2pPr>
            <a:lvl3pPr algn="ctr" fontAlgn="base">
              <a:spcBef>
                <a:spcPct val="0"/>
              </a:spcBef>
              <a:spcAft>
                <a:spcPct val="0"/>
              </a:spcAft>
              <a:defRPr sz="4400">
                <a:solidFill>
                  <a:schemeClr val="tx2"/>
                </a:solidFill>
                <a:latin typeface="Arial" pitchFamily="34" charset="0"/>
                <a:cs typeface="Arial" pitchFamily="34" charset="0"/>
              </a:defRPr>
            </a:lvl3pPr>
            <a:lvl4pPr algn="ctr" fontAlgn="base">
              <a:spcBef>
                <a:spcPct val="0"/>
              </a:spcBef>
              <a:spcAft>
                <a:spcPct val="0"/>
              </a:spcAft>
              <a:defRPr sz="4400">
                <a:solidFill>
                  <a:schemeClr val="tx2"/>
                </a:solidFill>
                <a:latin typeface="Arial" pitchFamily="34" charset="0"/>
                <a:cs typeface="Arial" pitchFamily="34" charset="0"/>
              </a:defRPr>
            </a:lvl4pPr>
            <a:lvl5pPr algn="ctr" fontAlgn="base">
              <a:spcBef>
                <a:spcPct val="0"/>
              </a:spcBef>
              <a:spcAft>
                <a:spcPct val="0"/>
              </a:spcAft>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4000" b="0" i="0" u="none" strike="noStrike" cap="none" normalizeH="0" baseline="0" smtClean="0">
                <a:ln>
                  <a:noFill/>
                </a:ln>
                <a:solidFill>
                  <a:srgbClr val="FF051A"/>
                </a:solidFill>
                <a:effectLst/>
                <a:latin typeface="Arial" pitchFamily="34" charset="0"/>
                <a:cs typeface="Arial" pitchFamily="34" charset="0"/>
              </a:rPr>
              <a:t>גלישת קרקע</a:t>
            </a:r>
            <a:r>
              <a:rPr kumimoji="0" lang="en-US" altLang="he-IL" sz="4000" b="0" i="0" u="none" strike="noStrike" cap="none" normalizeH="0" baseline="0" smtClean="0">
                <a:ln>
                  <a:noFill/>
                </a:ln>
                <a:solidFill>
                  <a:srgbClr val="FF051A"/>
                </a:solidFill>
                <a:effectLst/>
                <a:latin typeface="Arial" pitchFamily="34" charset="0"/>
                <a:cs typeface="Arial" pitchFamily="34" charset="0"/>
              </a:rPr>
              <a:t> </a:t>
            </a:r>
            <a:endParaRPr kumimoji="0" lang="en-US" altLang="he-IL" sz="4400" b="0" i="0" u="none" strike="noStrike" cap="none" normalizeH="0" baseline="0" smtClean="0">
              <a:ln>
                <a:noFill/>
              </a:ln>
              <a:solidFill>
                <a:schemeClr val="tx2"/>
              </a:solidFill>
              <a:effectLst/>
              <a:latin typeface="Arial" pitchFamily="34" charset="0"/>
              <a:cs typeface="Arial" pitchFamily="34" charset="0"/>
            </a:endParaRPr>
          </a:p>
        </p:txBody>
      </p:sp>
      <p:sp>
        <p:nvSpPr>
          <p:cNvPr id="5" name="Rectangle 4"/>
          <p:cNvSpPr/>
          <p:nvPr/>
        </p:nvSpPr>
        <p:spPr>
          <a:xfrm>
            <a:off x="4537075" y="630355"/>
            <a:ext cx="4572000" cy="923330"/>
          </a:xfrm>
          <a:prstGeom prst="rect">
            <a:avLst/>
          </a:prstGeom>
        </p:spPr>
        <p:txBody>
          <a:bodyPr>
            <a:spAutoFit/>
          </a:bodyPr>
          <a:lstStyle/>
          <a:p>
            <a:r>
              <a:rPr lang="he-IL" dirty="0"/>
              <a:t>מפולות של סלעים או אפילו של חלקי הר שלמים שגולשים ממקומם על כל מה שנמצא עליהם או מתחת להם.</a:t>
            </a:r>
          </a:p>
        </p:txBody>
      </p:sp>
    </p:spTree>
    <p:extLst>
      <p:ext uri="{BB962C8B-B14F-4D97-AF65-F5344CB8AC3E}">
        <p14:creationId xmlns:p14="http://schemas.microsoft.com/office/powerpoint/2010/main" val="372204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8" name="Picture 6" descr="104"/>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098675" y="908050"/>
            <a:ext cx="7010400" cy="4673600"/>
          </a:xfrm>
          <a:prstGeom prst="rect">
            <a:avLst/>
          </a:prstGeom>
          <a:noFill/>
          <a:extLst>
            <a:ext uri="{909E8E84-426E-40DD-AFC4-6F175D3DCCD1}">
              <a14:hiddenFill xmlns:a14="http://schemas.microsoft.com/office/drawing/2010/main">
                <a:solidFill>
                  <a:srgbClr val="FFFFFF"/>
                </a:solidFill>
              </a14:hiddenFill>
            </a:ext>
          </a:extLst>
        </p:spPr>
      </p:pic>
      <p:pic>
        <p:nvPicPr>
          <p:cNvPr id="156677" name="Picture 5" descr="railway_small"/>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136525" y="228600"/>
            <a:ext cx="1627188"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6048375" y="5734050"/>
            <a:ext cx="3095625" cy="762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4400" b="0" i="0" u="none" strike="noStrike" cap="none" normalizeH="0" baseline="0" smtClean="0">
                <a:ln>
                  <a:noFill/>
                </a:ln>
                <a:solidFill>
                  <a:srgbClr val="D5ABD2"/>
                </a:solidFill>
                <a:effectLst/>
                <a:latin typeface="Arial" pitchFamily="34" charset="0"/>
                <a:cs typeface="Arial" pitchFamily="34" charset="0"/>
              </a:rPr>
              <a:t>טאיוואן 1999</a:t>
            </a:r>
            <a:r>
              <a:rPr kumimoji="0" lang="en-US" altLang="he-IL" sz="4400" b="0" i="0" u="none" strike="noStrike" cap="none" normalizeH="0" baseline="0" smtClean="0">
                <a:ln>
                  <a:noFill/>
                </a:ln>
                <a:solidFill>
                  <a:srgbClr val="D5ABD2"/>
                </a:solidFill>
                <a:effectLst/>
                <a:latin typeface="Arial" pitchFamily="34"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 Box 3"/>
          <p:cNvSpPr txBox="1">
            <a:spLocks noChangeArrowheads="1"/>
          </p:cNvSpPr>
          <p:nvPr/>
        </p:nvSpPr>
        <p:spPr bwMode="auto">
          <a:xfrm>
            <a:off x="1482187" y="6096000"/>
            <a:ext cx="3305713" cy="76944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4400" b="0" i="0" u="none" strike="noStrike" cap="none" normalizeH="0" baseline="0" dirty="0" smtClean="0">
                <a:ln>
                  <a:noFill/>
                </a:ln>
                <a:solidFill>
                  <a:schemeClr val="accent1"/>
                </a:solidFill>
                <a:effectLst/>
                <a:latin typeface="Arial" pitchFamily="34" charset="0"/>
                <a:cs typeface="Arial" pitchFamily="34" charset="0"/>
              </a:rPr>
              <a:t>טורקיה 1999</a:t>
            </a:r>
            <a:r>
              <a:rPr kumimoji="0" lang="en-US" altLang="he-IL" sz="4400" b="0" i="0" u="none" strike="noStrike" cap="none" normalizeH="0" baseline="0" dirty="0" smtClean="0">
                <a:ln>
                  <a:noFill/>
                </a:ln>
                <a:solidFill>
                  <a:schemeClr val="accent1"/>
                </a:solidFill>
                <a:effectLst/>
                <a:latin typeface="Arial" pitchFamily="34" charset="0"/>
                <a:cs typeface="Arial" pitchFamily="34" charset="0"/>
              </a:rPr>
              <a:t> </a:t>
            </a: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1371600" y="0"/>
            <a:ext cx="7772400" cy="8747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4400">
                <a:solidFill>
                  <a:schemeClr val="tx2"/>
                </a:solidFill>
                <a:latin typeface="Arial" pitchFamily="34" charset="0"/>
                <a:cs typeface="Arial" pitchFamily="34" charset="0"/>
              </a:defRPr>
            </a:lvl1pPr>
            <a:lvl2pPr algn="ctr" fontAlgn="base">
              <a:spcBef>
                <a:spcPct val="0"/>
              </a:spcBef>
              <a:spcAft>
                <a:spcPct val="0"/>
              </a:spcAft>
              <a:defRPr sz="4400">
                <a:solidFill>
                  <a:schemeClr val="tx2"/>
                </a:solidFill>
                <a:latin typeface="Arial" pitchFamily="34" charset="0"/>
                <a:cs typeface="Arial" pitchFamily="34" charset="0"/>
              </a:defRPr>
            </a:lvl2pPr>
            <a:lvl3pPr algn="ctr" fontAlgn="base">
              <a:spcBef>
                <a:spcPct val="0"/>
              </a:spcBef>
              <a:spcAft>
                <a:spcPct val="0"/>
              </a:spcAft>
              <a:defRPr sz="4400">
                <a:solidFill>
                  <a:schemeClr val="tx2"/>
                </a:solidFill>
                <a:latin typeface="Arial" pitchFamily="34" charset="0"/>
                <a:cs typeface="Arial" pitchFamily="34" charset="0"/>
              </a:defRPr>
            </a:lvl3pPr>
            <a:lvl4pPr algn="ctr" fontAlgn="base">
              <a:spcBef>
                <a:spcPct val="0"/>
              </a:spcBef>
              <a:spcAft>
                <a:spcPct val="0"/>
              </a:spcAft>
              <a:defRPr sz="4400">
                <a:solidFill>
                  <a:schemeClr val="tx2"/>
                </a:solidFill>
                <a:latin typeface="Arial" pitchFamily="34" charset="0"/>
                <a:cs typeface="Arial" pitchFamily="34" charset="0"/>
              </a:defRPr>
            </a:lvl4pPr>
            <a:lvl5pPr algn="ctr" fontAlgn="base">
              <a:spcBef>
                <a:spcPct val="0"/>
              </a:spcBef>
              <a:spcAft>
                <a:spcPct val="0"/>
              </a:spcAft>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4400" b="0" i="0" u="none" strike="noStrike" cap="none" normalizeH="0" baseline="0" smtClean="0">
                <a:ln>
                  <a:noFill/>
                </a:ln>
                <a:solidFill>
                  <a:srgbClr val="FF051A"/>
                </a:solidFill>
                <a:effectLst/>
                <a:latin typeface="Arial" pitchFamily="34" charset="0"/>
                <a:cs typeface="Arial" pitchFamily="34" charset="0"/>
              </a:rPr>
              <a:t>חסימת דרכי פינוי ועזרה</a:t>
            </a:r>
            <a:r>
              <a:rPr kumimoji="0" lang="en-US" altLang="he-IL" sz="4400" b="0" i="0" u="none" strike="noStrike" cap="none" normalizeH="0" baseline="0" smtClean="0">
                <a:ln>
                  <a:noFill/>
                </a:ln>
                <a:solidFill>
                  <a:srgbClr val="FF051A"/>
                </a:solidFill>
                <a:effectLst/>
                <a:latin typeface="Arial" pitchFamily="34" charset="0"/>
                <a:cs typeface="Arial" pitchFamily="34" charset="0"/>
              </a:rPr>
              <a:t> </a:t>
            </a:r>
            <a:endParaRPr kumimoji="0" lang="en-US" altLang="he-IL" sz="4400" b="0" i="0" u="none" strike="noStrike" cap="none" normalizeH="0" baseline="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4015901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508625" y="5445125"/>
            <a:ext cx="2165350" cy="762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4400" b="0" i="0" u="none" strike="noStrike" cap="none" normalizeH="0" baseline="0" smtClean="0">
                <a:ln>
                  <a:noFill/>
                </a:ln>
                <a:solidFill>
                  <a:srgbClr val="D5ABD2"/>
                </a:solidFill>
                <a:effectLst/>
                <a:latin typeface="Arial" pitchFamily="34" charset="0"/>
                <a:cs typeface="Arial" pitchFamily="34" charset="0"/>
              </a:rPr>
              <a:t>יפן 1995</a:t>
            </a:r>
            <a:r>
              <a:rPr kumimoji="0" lang="en-US" altLang="he-IL" sz="4400" b="0" i="0" u="none" strike="noStrike" cap="none" normalizeH="0" baseline="0" smtClean="0">
                <a:ln>
                  <a:noFill/>
                </a:ln>
                <a:solidFill>
                  <a:srgbClr val="D5ABD2"/>
                </a:solidFill>
                <a:effectLst/>
                <a:latin typeface="Arial" pitchFamily="34"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5292725" y="0"/>
            <a:ext cx="3851275" cy="8747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4400">
                <a:solidFill>
                  <a:schemeClr val="tx2"/>
                </a:solidFill>
                <a:latin typeface="Arial" pitchFamily="34" charset="0"/>
                <a:cs typeface="Arial" pitchFamily="34" charset="0"/>
              </a:defRPr>
            </a:lvl1pPr>
            <a:lvl2pPr algn="ctr" fontAlgn="base">
              <a:spcBef>
                <a:spcPct val="0"/>
              </a:spcBef>
              <a:spcAft>
                <a:spcPct val="0"/>
              </a:spcAft>
              <a:defRPr sz="4400">
                <a:solidFill>
                  <a:schemeClr val="tx2"/>
                </a:solidFill>
                <a:latin typeface="Arial" pitchFamily="34" charset="0"/>
                <a:cs typeface="Arial" pitchFamily="34" charset="0"/>
              </a:defRPr>
            </a:lvl2pPr>
            <a:lvl3pPr algn="ctr" fontAlgn="base">
              <a:spcBef>
                <a:spcPct val="0"/>
              </a:spcBef>
              <a:spcAft>
                <a:spcPct val="0"/>
              </a:spcAft>
              <a:defRPr sz="4400">
                <a:solidFill>
                  <a:schemeClr val="tx2"/>
                </a:solidFill>
                <a:latin typeface="Arial" pitchFamily="34" charset="0"/>
                <a:cs typeface="Arial" pitchFamily="34" charset="0"/>
              </a:defRPr>
            </a:lvl3pPr>
            <a:lvl4pPr algn="ctr" fontAlgn="base">
              <a:spcBef>
                <a:spcPct val="0"/>
              </a:spcBef>
              <a:spcAft>
                <a:spcPct val="0"/>
              </a:spcAft>
              <a:defRPr sz="4400">
                <a:solidFill>
                  <a:schemeClr val="tx2"/>
                </a:solidFill>
                <a:latin typeface="Arial" pitchFamily="34" charset="0"/>
                <a:cs typeface="Arial" pitchFamily="34" charset="0"/>
              </a:defRPr>
            </a:lvl4pPr>
            <a:lvl5pPr algn="ctr" fontAlgn="base">
              <a:spcBef>
                <a:spcPct val="0"/>
              </a:spcBef>
              <a:spcAft>
                <a:spcPct val="0"/>
              </a:spcAft>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4400" b="0" i="0" u="none" strike="noStrike" cap="none" normalizeH="0" baseline="0" smtClean="0">
                <a:ln>
                  <a:noFill/>
                </a:ln>
                <a:solidFill>
                  <a:srgbClr val="FF051A"/>
                </a:solidFill>
                <a:effectLst/>
                <a:latin typeface="Arial" pitchFamily="34" charset="0"/>
                <a:cs typeface="Arial" pitchFamily="34" charset="0"/>
              </a:rPr>
              <a:t>חסימת דרכים</a:t>
            </a:r>
            <a:r>
              <a:rPr kumimoji="0" lang="en-US" altLang="he-IL" sz="4400" b="0" i="0" u="none" strike="noStrike" cap="none" normalizeH="0" baseline="0" smtClean="0">
                <a:ln>
                  <a:noFill/>
                </a:ln>
                <a:solidFill>
                  <a:srgbClr val="FF051A"/>
                </a:solidFill>
                <a:effectLst/>
                <a:latin typeface="Arial" pitchFamily="34" charset="0"/>
                <a:cs typeface="Arial" pitchFamily="34" charset="0"/>
              </a:rPr>
              <a:t> </a:t>
            </a:r>
            <a:endParaRPr kumimoji="0" lang="en-US" altLang="he-IL" sz="4400" b="0" i="0" u="none" strike="noStrike" cap="none" normalizeH="0" baseline="0" smtClean="0">
              <a:ln>
                <a:noFill/>
              </a:ln>
              <a:solidFill>
                <a:schemeClr val="tx2"/>
              </a:solidFill>
              <a:effectLst/>
              <a:latin typeface="Arial" pitchFamily="34" charset="0"/>
              <a:cs typeface="Arial" pitchFamily="34" charset="0"/>
            </a:endParaRPr>
          </a:p>
        </p:txBody>
      </p:sp>
      <p:pic>
        <p:nvPicPr>
          <p:cNvPr id="157697" name="Picture 1" descr="IMG0003"/>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0" y="0"/>
            <a:ext cx="5276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314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0"/>
            <a:ext cx="4611684" cy="4885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4" y="1916832"/>
            <a:ext cx="4634090"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334" y="6165305"/>
            <a:ext cx="7246666"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399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908720"/>
            <a:ext cx="695325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35696" y="44624"/>
            <a:ext cx="5472608" cy="830997"/>
          </a:xfrm>
          <a:prstGeom prst="rect">
            <a:avLst/>
          </a:prstGeom>
          <a:noFill/>
        </p:spPr>
        <p:txBody>
          <a:bodyPr wrap="square" rtlCol="1">
            <a:spAutoFit/>
          </a:bodyPr>
          <a:lstStyle/>
          <a:p>
            <a:pPr algn="ctr"/>
            <a:r>
              <a:rPr lang="he-IL" sz="4800" dirty="0">
                <a:solidFill>
                  <a:srgbClr val="7030A0"/>
                </a:solidFill>
                <a:latin typeface="Arial" pitchFamily="34" charset="0"/>
                <a:cs typeface="Arial" pitchFamily="34" charset="0"/>
              </a:rPr>
              <a:t>יתרונות וחסרונות</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509120"/>
            <a:ext cx="70199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94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152400"/>
            <a:ext cx="9144000" cy="14049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4000" b="0" i="0" u="none" strike="noStrike" cap="none" normalizeH="0" baseline="0" dirty="0" smtClean="0">
                <a:ln>
                  <a:noFill/>
                </a:ln>
                <a:solidFill>
                  <a:srgbClr val="7030A0"/>
                </a:solidFill>
                <a:effectLst/>
                <a:latin typeface="Arial" pitchFamily="34" charset="0"/>
                <a:cs typeface="Arial" pitchFamily="34" charset="0"/>
              </a:rPr>
              <a:t>רעידת אדמה מתרחשת כשקרום</a:t>
            </a:r>
            <a:r>
              <a:rPr kumimoji="0" lang="en-US" altLang="he-IL" sz="4000" b="0" i="0" u="none" strike="noStrike" cap="none" normalizeH="0" baseline="0" dirty="0" smtClean="0">
                <a:ln>
                  <a:noFill/>
                </a:ln>
                <a:solidFill>
                  <a:srgbClr val="7030A0"/>
                </a:solidFill>
                <a:effectLst/>
                <a:latin typeface="Arial" pitchFamily="34" charset="0"/>
                <a:cs typeface="Arial" pitchFamily="34" charset="0"/>
              </a:rPr>
              <a:t/>
            </a:r>
            <a:br>
              <a:rPr kumimoji="0" lang="en-US" altLang="he-IL" sz="4000" b="0" i="0" u="none" strike="noStrike" cap="none" normalizeH="0" baseline="0" dirty="0" smtClean="0">
                <a:ln>
                  <a:noFill/>
                </a:ln>
                <a:solidFill>
                  <a:srgbClr val="7030A0"/>
                </a:solidFill>
                <a:effectLst/>
                <a:latin typeface="Arial" pitchFamily="34" charset="0"/>
                <a:cs typeface="Arial" pitchFamily="34" charset="0"/>
              </a:rPr>
            </a:br>
            <a:r>
              <a:rPr kumimoji="0" lang="he-IL" altLang="he-IL" sz="4000" b="0" i="0" u="none" strike="noStrike" cap="none" normalizeH="0" baseline="0" dirty="0" smtClean="0">
                <a:ln>
                  <a:noFill/>
                </a:ln>
                <a:solidFill>
                  <a:srgbClr val="7030A0"/>
                </a:solidFill>
                <a:effectLst/>
                <a:latin typeface="Arial" pitchFamily="34" charset="0"/>
                <a:cs typeface="Arial" pitchFamily="34" charset="0"/>
              </a:rPr>
              <a:t>כדור הארץ נש</a:t>
            </a:r>
            <a:r>
              <a:rPr kumimoji="0" lang="he-IL" altLang="he-IL" sz="4400" b="0" i="0" u="none" strike="noStrike" cap="none" normalizeH="0" baseline="-30000" dirty="0" smtClean="0">
                <a:ln>
                  <a:noFill/>
                </a:ln>
                <a:solidFill>
                  <a:srgbClr val="7030A0"/>
                </a:solidFill>
                <a:effectLst/>
                <a:latin typeface="Arial" pitchFamily="34" charset="0"/>
                <a:cs typeface="Arial" pitchFamily="34" charset="0"/>
              </a:rPr>
              <a:t>בר</a:t>
            </a:r>
            <a:r>
              <a:rPr kumimoji="0" lang="en-US" altLang="he-IL" sz="4000" b="0" i="0" u="none" strike="noStrike" cap="none" normalizeH="0" baseline="0" dirty="0" smtClean="0">
                <a:ln>
                  <a:noFill/>
                </a:ln>
                <a:solidFill>
                  <a:srgbClr val="7030A0"/>
                </a:solidFill>
                <a:effectLst/>
                <a:latin typeface="Arial" pitchFamily="34" charset="0"/>
                <a:cs typeface="Arial" pitchFamily="34" charset="0"/>
              </a:rPr>
              <a:t>  </a:t>
            </a:r>
            <a:endParaRPr kumimoji="0" lang="en-US" altLang="he-IL" sz="4400" b="0" i="0" u="none" strike="noStrike" cap="none" normalizeH="0" baseline="0" dirty="0" smtClean="0">
              <a:ln>
                <a:noFill/>
              </a:ln>
              <a:solidFill>
                <a:srgbClr val="7030A0"/>
              </a:solidFill>
              <a:effectLst/>
              <a:latin typeface="Arial" pitchFamily="34" charset="0"/>
              <a:cs typeface="Arial" pitchFamily="34" charset="0"/>
            </a:endParaRPr>
          </a:p>
        </p:txBody>
      </p:sp>
      <p:pic>
        <p:nvPicPr>
          <p:cNvPr id="140291" name="Picture 3" descr="EReboun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22875" y="1773238"/>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2411413" y="2420938"/>
            <a:ext cx="18415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1"/>
          <p:cNvSpPr txBox="1">
            <a:spLocks noChangeArrowheads="1"/>
          </p:cNvSpPr>
          <p:nvPr/>
        </p:nvSpPr>
        <p:spPr bwMode="auto">
          <a:xfrm>
            <a:off x="250825" y="1916113"/>
            <a:ext cx="4718050" cy="341632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2400" b="0" i="0" u="none" strike="noStrike" cap="none" normalizeH="0" baseline="0" dirty="0" smtClean="0">
                <a:ln>
                  <a:noFill/>
                </a:ln>
                <a:solidFill>
                  <a:schemeClr val="accent3">
                    <a:lumMod val="50000"/>
                  </a:schemeClr>
                </a:solidFill>
                <a:effectLst/>
                <a:latin typeface="Arial" pitchFamily="34" charset="0"/>
                <a:cs typeface="Arial" pitchFamily="34" charset="0"/>
              </a:rPr>
              <a:t>מאמץ נאגר בקרום על ידי מעוות (שינוי צורה) אלסטי. כשהקרום נכנע ונשבר המאמץ משתחרר בבת אחת. השיחרור מחולל רעידת אדמה. התהליך דומה לכפיפה של עצם כגון סרגל: בהתחלה, במידה קטנה של כפיפה, הסרגל מתנהג באופן אלסטי. כשעוברים את סף ההתנהגות האלסטית הסרגל נשבר בבת אחת.</a:t>
            </a:r>
            <a:r>
              <a:rPr kumimoji="0" lang="en-US" altLang="he-IL" sz="2400" b="0" i="0" u="none" strike="noStrike" cap="none" normalizeH="0" baseline="0" dirty="0" smtClean="0">
                <a:ln>
                  <a:noFill/>
                </a:ln>
                <a:solidFill>
                  <a:schemeClr val="accent3">
                    <a:lumMod val="50000"/>
                  </a:schemeClr>
                </a:solidFill>
                <a:effectLst/>
                <a:latin typeface="Arial" pitchFamily="34" charset="0"/>
                <a:cs typeface="Arial" pitchFamily="34" charset="0"/>
              </a:rPr>
              <a:t>  </a:t>
            </a:r>
            <a:endParaRPr kumimoji="0" lang="en-US" altLang="he-IL"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066313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descr="fault-diagram_off">
            <a:hlinkClick r:id="rId2"/>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258888" y="2205038"/>
            <a:ext cx="4930775" cy="3168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0" y="152400"/>
            <a:ext cx="9144000" cy="19081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4000" b="0" i="0" u="none" strike="noStrike" cap="none" normalizeH="0" baseline="0" dirty="0" smtClean="0">
                <a:ln>
                  <a:noFill/>
                </a:ln>
                <a:solidFill>
                  <a:srgbClr val="7030A0"/>
                </a:solidFill>
                <a:effectLst/>
                <a:latin typeface="Arial" pitchFamily="34" charset="0"/>
                <a:cs typeface="Arial" pitchFamily="34" charset="0"/>
              </a:rPr>
              <a:t>רעידת אדמה </a:t>
            </a:r>
            <a:r>
              <a:rPr kumimoji="0" lang="he-IL" altLang="he-IL" sz="4000" b="1" i="1" u="none" strike="noStrike" cap="none" normalizeH="0" baseline="0" dirty="0" smtClean="0">
                <a:ln>
                  <a:noFill/>
                </a:ln>
                <a:solidFill>
                  <a:srgbClr val="FF6600"/>
                </a:solidFill>
                <a:effectLst/>
                <a:latin typeface="Arial" pitchFamily="34" charset="0"/>
                <a:cs typeface="Arial" pitchFamily="34" charset="0"/>
              </a:rPr>
              <a:t>מתחילה</a:t>
            </a:r>
            <a:r>
              <a:rPr kumimoji="0" lang="he-IL" altLang="he-IL" sz="4000" b="0" i="0" u="none" strike="noStrike" cap="none" normalizeH="0" baseline="0" dirty="0" smtClean="0">
                <a:ln>
                  <a:noFill/>
                </a:ln>
                <a:solidFill>
                  <a:srgbClr val="FFFF00"/>
                </a:solidFill>
                <a:effectLst/>
                <a:latin typeface="Arial" pitchFamily="34" charset="0"/>
                <a:cs typeface="Arial" pitchFamily="34" charset="0"/>
              </a:rPr>
              <a:t> </a:t>
            </a:r>
            <a:r>
              <a:rPr kumimoji="0" lang="he-IL" altLang="he-IL" sz="4000" b="0" i="0" u="none" strike="noStrike" cap="none" normalizeH="0" baseline="0" dirty="0" smtClean="0">
                <a:ln>
                  <a:noFill/>
                </a:ln>
                <a:solidFill>
                  <a:srgbClr val="7030A0"/>
                </a:solidFill>
                <a:effectLst/>
                <a:latin typeface="Arial" pitchFamily="34" charset="0"/>
                <a:cs typeface="Arial" pitchFamily="34" charset="0"/>
              </a:rPr>
              <a:t>בנקודה המכונה </a:t>
            </a:r>
            <a:r>
              <a:rPr kumimoji="0" lang="he-IL" altLang="he-IL" sz="4000" b="1" i="1" u="none" strike="noStrike" cap="none" normalizeH="0" baseline="0" dirty="0" smtClean="0">
                <a:ln>
                  <a:noFill/>
                </a:ln>
                <a:solidFill>
                  <a:srgbClr val="FF6600"/>
                </a:solidFill>
                <a:effectLst/>
                <a:latin typeface="Arial" pitchFamily="34" charset="0"/>
                <a:cs typeface="Arial" pitchFamily="34" charset="0"/>
              </a:rPr>
              <a:t>מוקד</a:t>
            </a:r>
            <a:r>
              <a:rPr kumimoji="0" lang="en-US" altLang="he-IL" sz="4000" b="0" i="0" u="none" strike="noStrike" cap="none" normalizeH="0" baseline="0" dirty="0" smtClean="0">
                <a:ln>
                  <a:noFill/>
                </a:ln>
                <a:solidFill>
                  <a:srgbClr val="7030A0"/>
                </a:solidFill>
                <a:effectLst/>
                <a:latin typeface="Arial" pitchFamily="34" charset="0"/>
                <a:cs typeface="Arial" pitchFamily="34" charset="0"/>
              </a:rPr>
              <a:t>. </a:t>
            </a:r>
            <a:r>
              <a:rPr kumimoji="0" lang="he-IL" altLang="he-IL" sz="4000" b="0" i="0" u="none" strike="noStrike" cap="none" normalizeH="0" baseline="0" dirty="0" smtClean="0">
                <a:ln>
                  <a:noFill/>
                </a:ln>
                <a:solidFill>
                  <a:srgbClr val="7030A0"/>
                </a:solidFill>
                <a:effectLst/>
                <a:latin typeface="Arial" pitchFamily="34" charset="0"/>
                <a:cs typeface="Arial" pitchFamily="34" charset="0"/>
              </a:rPr>
              <a:t>מהמוקד מתפשט הקרע וגדל למשטח המכונה </a:t>
            </a:r>
            <a:r>
              <a:rPr kumimoji="0" lang="he-IL" altLang="he-IL" sz="4000" b="1" i="1" u="none" strike="noStrike" cap="none" normalizeH="0" baseline="0" dirty="0" smtClean="0">
                <a:ln>
                  <a:noFill/>
                </a:ln>
                <a:solidFill>
                  <a:srgbClr val="FF6600"/>
                </a:solidFill>
                <a:effectLst/>
                <a:latin typeface="Arial" pitchFamily="34" charset="0"/>
                <a:cs typeface="Arial" pitchFamily="34" charset="0"/>
              </a:rPr>
              <a:t>משטח ההעתק</a:t>
            </a:r>
            <a:r>
              <a:rPr kumimoji="0" lang="en-US" altLang="he-IL" sz="4000" b="0" i="0" u="none" strike="noStrike" cap="none" normalizeH="0" baseline="0" dirty="0" smtClean="0">
                <a:ln>
                  <a:noFill/>
                </a:ln>
                <a:solidFill>
                  <a:srgbClr val="FFFF00"/>
                </a:solidFill>
                <a:effectLst/>
                <a:latin typeface="Arial" pitchFamily="34" charset="0"/>
                <a:cs typeface="Arial" pitchFamily="34" charset="0"/>
              </a:rPr>
              <a:t>. </a:t>
            </a:r>
            <a:endParaRPr kumimoji="0" lang="en-US" altLang="he-IL" sz="4400" b="0"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2033716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4213" y="115888"/>
            <a:ext cx="7772400" cy="86518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4400" b="0" i="0" u="none" strike="noStrike" cap="none" normalizeH="0" baseline="0" dirty="0" smtClean="0">
                <a:ln>
                  <a:noFill/>
                </a:ln>
                <a:solidFill>
                  <a:schemeClr val="accent3">
                    <a:lumMod val="75000"/>
                  </a:schemeClr>
                </a:solidFill>
                <a:effectLst/>
                <a:latin typeface="Arial" pitchFamily="34" charset="0"/>
                <a:cs typeface="Arial" pitchFamily="34" charset="0"/>
              </a:rPr>
              <a:t>קרע בפני השטח, מונגוליה 1957</a:t>
            </a:r>
            <a:r>
              <a:rPr kumimoji="0" lang="en-US" altLang="he-IL" sz="4400" b="0" i="0" u="none" strike="noStrike" cap="none" normalizeH="0" baseline="0" dirty="0" smtClean="0">
                <a:ln>
                  <a:noFill/>
                </a:ln>
                <a:solidFill>
                  <a:schemeClr val="accent3">
                    <a:lumMod val="75000"/>
                  </a:schemeClr>
                </a:solidFill>
                <a:effectLst/>
                <a:latin typeface="Arial" pitchFamily="34" charset="0"/>
                <a:cs typeface="Arial" pitchFamily="34" charset="0"/>
              </a:rPr>
              <a:t> </a:t>
            </a:r>
          </a:p>
        </p:txBody>
      </p:sp>
      <p:sp>
        <p:nvSpPr>
          <p:cNvPr id="3" name="Rectangle 2"/>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a:lstStyle>
          <a:p>
            <a:pPr marL="342900" marR="0" lvl="0" indent="-342900" algn="r" defTabSz="914400" rtl="1" eaLnBrk="1" fontAlgn="base" latinLnBrk="0" hangingPunct="1">
              <a:lnSpc>
                <a:spcPct val="100000"/>
              </a:lnSpc>
              <a:spcBef>
                <a:spcPct val="20000"/>
              </a:spcBef>
              <a:spcAft>
                <a:spcPct val="0"/>
              </a:spcAft>
              <a:buClrTx/>
              <a:buSzTx/>
              <a:buFontTx/>
              <a:buChar char="•"/>
              <a:tabLst/>
            </a:pPr>
            <a:r>
              <a:rPr kumimoji="0" lang="en-US" altLang="he-IL" sz="3200" b="0" i="0" u="none" strike="noStrike" cap="none" normalizeH="0" baseline="0" smtClean="0">
                <a:ln>
                  <a:noFill/>
                </a:ln>
                <a:solidFill>
                  <a:srgbClr val="FFFABA"/>
                </a:solidFill>
                <a:effectLst/>
                <a:latin typeface="Arial" pitchFamily="34" charset="0"/>
                <a:cs typeface="Arial" pitchFamily="34" charset="0"/>
              </a:rPr>
              <a:t> </a:t>
            </a:r>
            <a:endParaRPr kumimoji="0" lang="en-US" altLang="he-IL" sz="3200" b="0" i="0" u="none" strike="noStrike" cap="none" normalizeH="0" baseline="0" smtClean="0">
              <a:ln>
                <a:noFill/>
              </a:ln>
              <a:solidFill>
                <a:schemeClr val="tx1"/>
              </a:solidFill>
              <a:effectLst/>
              <a:latin typeface="Arial" pitchFamily="34" charset="0"/>
            </a:endParaRPr>
          </a:p>
        </p:txBody>
      </p:sp>
      <p:pic>
        <p:nvPicPr>
          <p:cNvPr id="144385" name="Picture 1" descr="white-hill-302"/>
          <p:cNvPicPr>
            <a:picLocks noChangeAspect="1" noChangeArrowheads="1"/>
          </p:cNvPicPr>
          <p:nvPr/>
        </p:nvPicPr>
        <p:blipFill>
          <a:blip r:embed="rId2">
            <a:lum bright="24000" contrast="24000"/>
            <a:extLst>
              <a:ext uri="{28A0092B-C50C-407E-A947-70E740481C1C}">
                <a14:useLocalDpi xmlns:a14="http://schemas.microsoft.com/office/drawing/2010/main" val="0"/>
              </a:ext>
            </a:extLst>
          </a:blip>
          <a:srcRect/>
          <a:stretch>
            <a:fillRect/>
          </a:stretch>
        </p:blipFill>
        <p:spPr bwMode="auto">
          <a:xfrm>
            <a:off x="250825" y="1125538"/>
            <a:ext cx="8569325"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49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248150" y="0"/>
            <a:ext cx="4895850" cy="15128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4400" b="0" i="0" u="none" strike="noStrike" cap="none" normalizeH="0" baseline="0" dirty="0" smtClean="0">
                <a:ln>
                  <a:noFill/>
                </a:ln>
                <a:solidFill>
                  <a:schemeClr val="accent3">
                    <a:lumMod val="75000"/>
                  </a:schemeClr>
                </a:solidFill>
                <a:effectLst/>
                <a:latin typeface="Arial" pitchFamily="34" charset="0"/>
                <a:cs typeface="Arial" pitchFamily="34" charset="0"/>
              </a:rPr>
              <a:t>קרע בפני השטח, מונגוליה 1957</a:t>
            </a:r>
            <a:r>
              <a:rPr kumimoji="0" lang="en-US" altLang="he-IL" sz="4400" b="0" i="0" u="none" strike="noStrike" cap="none" normalizeH="0" baseline="0" dirty="0" smtClean="0">
                <a:ln>
                  <a:noFill/>
                </a:ln>
                <a:solidFill>
                  <a:schemeClr val="accent3">
                    <a:lumMod val="75000"/>
                  </a:schemeClr>
                </a:solidFill>
                <a:effectLst/>
                <a:latin typeface="Arial" pitchFamily="34" charset="0"/>
                <a:cs typeface="Arial" pitchFamily="34" charset="0"/>
              </a:rPr>
              <a:t> </a:t>
            </a:r>
          </a:p>
        </p:txBody>
      </p:sp>
      <p:pic>
        <p:nvPicPr>
          <p:cNvPr id="145411" name="Picture 3"/>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1403350" y="1412875"/>
            <a:ext cx="7740650" cy="51927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5410" name="Picture 2" descr="white-hill-mongolia02"/>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80963" y="188913"/>
            <a:ext cx="4706937" cy="6524625"/>
          </a:xfrm>
          <a:prstGeom prst="rect">
            <a:avLst/>
          </a:prstGeom>
          <a:noFill/>
          <a:extLst>
            <a:ext uri="{909E8E84-426E-40DD-AFC4-6F175D3DCCD1}">
              <a14:hiddenFill xmlns:a14="http://schemas.microsoft.com/office/drawing/2010/main">
                <a:solidFill>
                  <a:srgbClr val="FFFFFF"/>
                </a:solidFill>
              </a14:hiddenFill>
            </a:ext>
          </a:extLst>
        </p:spPr>
      </p:pic>
      <p:sp>
        <p:nvSpPr>
          <p:cNvPr id="3" name="Line 1"/>
          <p:cNvSpPr>
            <a:spLocks noChangeShapeType="1"/>
          </p:cNvSpPr>
          <p:nvPr/>
        </p:nvSpPr>
        <p:spPr bwMode="auto">
          <a:xfrm flipH="1" flipV="1">
            <a:off x="7667625" y="4005263"/>
            <a:ext cx="1296988" cy="115252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40260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500" fill="hold"/>
                                        <p:tgtEl>
                                          <p:spTgt spid="145410"/>
                                        </p:tgtEl>
                                        <p:attrNameLst>
                                          <p:attrName>ppt_x</p:attrName>
                                        </p:attrNameLst>
                                      </p:cBhvr>
                                      <p:tavLst>
                                        <p:tav tm="0">
                                          <p:val>
                                            <p:strVal val="#ppt_x+#ppt_w/2"/>
                                          </p:val>
                                        </p:tav>
                                        <p:tav tm="100000">
                                          <p:val>
                                            <p:strVal val="#ppt_x"/>
                                          </p:val>
                                        </p:tav>
                                      </p:tavLst>
                                    </p:anim>
                                    <p:anim calcmode="lin" valueType="num">
                                      <p:cBhvr>
                                        <p:cTn id="8" dur="500" fill="hold"/>
                                        <p:tgtEl>
                                          <p:spTgt spid="145410"/>
                                        </p:tgtEl>
                                        <p:attrNameLst>
                                          <p:attrName>ppt_y</p:attrName>
                                        </p:attrNameLst>
                                      </p:cBhvr>
                                      <p:tavLst>
                                        <p:tav tm="0">
                                          <p:val>
                                            <p:strVal val="#ppt_y"/>
                                          </p:val>
                                        </p:tav>
                                        <p:tav tm="100000">
                                          <p:val>
                                            <p:strVal val="#ppt_y"/>
                                          </p:val>
                                        </p:tav>
                                      </p:tavLst>
                                    </p:anim>
                                    <p:anim calcmode="lin" valueType="num">
                                      <p:cBhvr>
                                        <p:cTn id="9" dur="500" fill="hold"/>
                                        <p:tgtEl>
                                          <p:spTgt spid="145410"/>
                                        </p:tgtEl>
                                        <p:attrNameLst>
                                          <p:attrName>ppt_w</p:attrName>
                                        </p:attrNameLst>
                                      </p:cBhvr>
                                      <p:tavLst>
                                        <p:tav tm="0">
                                          <p:val>
                                            <p:fltVal val="0"/>
                                          </p:val>
                                        </p:tav>
                                        <p:tav tm="100000">
                                          <p:val>
                                            <p:strVal val="#ppt_w"/>
                                          </p:val>
                                        </p:tav>
                                      </p:tavLst>
                                    </p:anim>
                                    <p:anim calcmode="lin" valueType="num">
                                      <p:cBhvr>
                                        <p:cTn id="10" dur="500" fill="hold"/>
                                        <p:tgtEl>
                                          <p:spTgt spid="1454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2425</Words>
  <Application>Microsoft Office PowerPoint</Application>
  <PresentationFormat>‫הצגה על המסך (4:3)</PresentationFormat>
  <Paragraphs>349</Paragraphs>
  <Slides>56</Slides>
  <Notes>5</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56</vt:i4>
      </vt:variant>
    </vt:vector>
  </HeadingPairs>
  <TitlesOfParts>
    <vt:vector size="62" baseType="lpstr">
      <vt:lpstr>Arial</vt:lpstr>
      <vt:lpstr>Calibri</vt:lpstr>
      <vt:lpstr>Comic Sans MS</vt:lpstr>
      <vt:lpstr>Times New Roman</vt:lpstr>
      <vt:lpstr>Wingdings</vt:lpstr>
      <vt:lpstr>ערכת נושא של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אינה</dc:creator>
  <cp:lastModifiedBy>Ina Ryvkin</cp:lastModifiedBy>
  <cp:revision>76</cp:revision>
  <dcterms:created xsi:type="dcterms:W3CDTF">2014-07-10T11:12:37Z</dcterms:created>
  <dcterms:modified xsi:type="dcterms:W3CDTF">2016-06-05T06:19:47Z</dcterms:modified>
</cp:coreProperties>
</file>